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4"/>
  </p:sldMasterIdLst>
  <p:notesMasterIdLst>
    <p:notesMasterId r:id="rId26"/>
  </p:notesMasterIdLst>
  <p:sldIdLst>
    <p:sldId id="2147478947" r:id="rId5"/>
    <p:sldId id="2147478948" r:id="rId6"/>
    <p:sldId id="2147478949" r:id="rId7"/>
    <p:sldId id="2147478930" r:id="rId8"/>
    <p:sldId id="2147478950" r:id="rId9"/>
    <p:sldId id="2147478932" r:id="rId10"/>
    <p:sldId id="2147478933" r:id="rId11"/>
    <p:sldId id="2147478951" r:id="rId12"/>
    <p:sldId id="2147478934" r:id="rId13"/>
    <p:sldId id="2147478936" r:id="rId14"/>
    <p:sldId id="2147478952" r:id="rId15"/>
    <p:sldId id="2147478953" r:id="rId16"/>
    <p:sldId id="2147478954" r:id="rId17"/>
    <p:sldId id="2147478937" r:id="rId18"/>
    <p:sldId id="2147478955" r:id="rId19"/>
    <p:sldId id="2147478956" r:id="rId20"/>
    <p:sldId id="2147478943" r:id="rId21"/>
    <p:sldId id="2147478944" r:id="rId22"/>
    <p:sldId id="2147478940" r:id="rId23"/>
    <p:sldId id="2147478957" r:id="rId24"/>
    <p:sldId id="21474789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D4DD10-9C5A-B7A1-76B2-25A59BFB9E9A}" name="Hannah Kruger-Burton" initials="HK" userId="S::hkruger@aeb.org::d7ca7851-5faf-4410-aef2-da8366c09fa0" providerId="AD"/>
  <p188:author id="{29E2CE3E-533B-E98C-253F-EBC59E30DDF0}" name="Miranda Joyce (Ketchum)" initials="M(" userId="S::miranda.joyce@ketchum.com::55a04843-0994-4647-9261-7fef8456f9d1" providerId="AD"/>
  <p188:author id="{EAF98F54-6E40-6DEE-7E2C-BE2318FAF4BC}" name="Katie Hayes" initials="KH" userId="S::khayes_eggnutritioncenter.org#ext#@oneomnicom.com::68b8182a-3fb0-4689-be82-d39cb321a8ad" providerId="AD"/>
  <p188:author id="{4F2E82DE-2E04-804B-96CE-C128F487778E}" name="Katie Hayes" initials="KH" userId="S::khayes@eggnutritioncenter.org::823dc5cb-f9bd-4c16-a8b1-2fc19bcf6c80" providerId="AD"/>
  <p188:author id="{29E4BAE4-E1D2-DA76-D946-211E6322DF58}" name="Trista Cady (Ketchum)" initials="TC" userId="S::trista.cady@ketchum.com::db797738-4a9a-48ec-a6ad-12b2408187a8" providerId="AD"/>
  <p188:author id="{9EE6EDF6-4AD8-D09D-E079-DF6FA9A94075}" name="Edward Hoffman" initials="EH" userId="S::ehoffman@aeb.org::a83e0a3d-d8f6-4c29-a10d-dc62718783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yn Sullivan" initials="CS" lastIdx="53" clrIdx="0">
    <p:extLst>
      <p:ext uri="{19B8F6BF-5375-455C-9EA6-DF929625EA0E}">
        <p15:presenceInfo xmlns:p15="http://schemas.microsoft.com/office/powerpoint/2012/main" userId="S::carolyn@saoicomms.com::fe274938-56c8-4402-a70c-289363e8cc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73E"/>
    <a:srgbClr val="354960"/>
    <a:srgbClr val="FFFFFF"/>
    <a:srgbClr val="3448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4DF7D7-2A96-CC0F-95D4-0C9146F53C3F}" v="1" dt="2025-07-10T14:03:46.755"/>
    <p1510:client id="{A873692C-5895-F1CE-E8E3-9033B5670046}" v="4" dt="2025-07-09T20:41:07.623"/>
    <p1510:client id="{C4BAF493-127E-45AD-8AFF-AB00ABF8AE72}" v="5" dt="2025-07-10T14:09:59.384"/>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D7D88-0DD1-410E-9CB7-90B0751442D3}"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A0F87-0B43-47A2-8A4C-65E43DFD62EB}" type="slidenum">
              <a:rPr lang="en-US" smtClean="0"/>
              <a:t>‹#›</a:t>
            </a:fld>
            <a:endParaRPr lang="en-US"/>
          </a:p>
        </p:txBody>
      </p:sp>
    </p:spTree>
    <p:extLst>
      <p:ext uri="{BB962C8B-B14F-4D97-AF65-F5344CB8AC3E}">
        <p14:creationId xmlns:p14="http://schemas.microsoft.com/office/powerpoint/2010/main" val="2658573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960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F2CE86-7C52-6D4D-A247-2DC7B63A5494}" type="slidenum">
              <a:rPr lang="en-US" smtClean="0"/>
              <a:t>8</a:t>
            </a:fld>
            <a:endParaRPr lang="en-US"/>
          </a:p>
        </p:txBody>
      </p:sp>
    </p:spTree>
    <p:extLst>
      <p:ext uri="{BB962C8B-B14F-4D97-AF65-F5344CB8AC3E}">
        <p14:creationId xmlns:p14="http://schemas.microsoft.com/office/powerpoint/2010/main" val="95519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9F32-69BD-5C8D-04DE-1CE02B143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D576C-451A-2656-C003-3E59B29AD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D29CE-E16C-74BD-2657-931CAED58A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2571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84D05-18B1-AEBB-B3EF-3201A781A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25361-F76B-B736-4F03-52FC67122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043B4-8161-8226-E5EB-3EA21CEBE3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2429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1B721-A252-07F6-43E3-3642B1403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C2ACF-767C-8B2E-6F8B-9777F6CB9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823B4-31CE-6A22-4528-F9A8009A5D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0172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FA636-16AE-44AA-10D8-2A7A957BE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B3AEB-C5E6-D456-B9F0-C6B60BE52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A9864-6E29-60C5-C5F6-A6A01BF10E8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87176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66060906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405559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5100415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8959205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83700602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0643467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9516133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60780236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8501406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72927455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0144"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783814217"/>
      </p:ext>
    </p:extLst>
  </p:cSld>
  <p:clrMap bg1="lt1" tx1="dk1" bg2="lt2" tx2="dk2" accent1="accent1" accent2="accent2" accent3="accent3" accent4="accent4" accent5="accent5" accent6="accent6" hlink="hlink" folHlink="folHlink"/>
  <p:sldLayoutIdLst>
    <p:sldLayoutId id="2147483792" r:id="rId1"/>
    <p:sldLayoutId id="2147483794" r:id="rId2"/>
    <p:sldLayoutId id="2147483796" r:id="rId3"/>
    <p:sldLayoutId id="2147483797" r:id="rId4"/>
    <p:sldLayoutId id="2147483799" r:id="rId5"/>
    <p:sldLayoutId id="2147483800" r:id="rId6"/>
    <p:sldLayoutId id="2147483801" r:id="rId7"/>
    <p:sldLayoutId id="2147483802" r:id="rId8"/>
    <p:sldLayoutId id="2147483803" r:id="rId9"/>
    <p:sldLayoutId id="2147483882" r:id="rId10"/>
  </p:sldLayoutIdLst>
  <p:transition spd="med"/>
  <p:hf hdr="0" ftr="0" dt="0"/>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hyperlink" Target="https://www.govinfo.gov/content/pkg/FR-2024-12-27/pdf/2024-29957.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hyperlink" Target="https://www.govinfo.gov/content/pkg/FR-2024-12-27/pdf/2024-29957.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www.incredibleegg.org/nutrition/eggs-are-healthy/eggs-are-healthy-resources-for-farmers-and-state-egg-associations/visual-asset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incredibleegg.org/nutrition/eggs-are-healthy/eggs-are-healthy-resources-for-farmers-and-state-egg-associations/visual-assets/"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hyperlink" Target="mailto:KHayes@eggnutritioncenter.org"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hyperlink" Target="mailto:KHayes@eggnutritioncenter.org" TargetMode="External"/><Relationship Id="rId4" Type="http://schemas.openxmlformats.org/officeDocument/2006/relationships/hyperlink" Target="https://www.incredibleegg.org/nutrition/eggs-are-healthy/eggs-are-healthy-resources-for-farmers-and-state-egg-associations/visual-asset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hyperlink" Target="https://americaneggboard-my.sharepoint.com/:f:/g/personal/khayes_eggnutritioncenter_org/Eki7QLfO8dxMl_oXdjoZAeoBowBDBg2oCT_Jri1g3MDyOg?e=gbhp8H" TargetMode="External"/><Relationship Id="rId4" Type="http://schemas.openxmlformats.org/officeDocument/2006/relationships/image" Target="../media/image9.jpeg"/><Relationship Id="rId9" Type="http://schemas.openxmlformats.org/officeDocument/2006/relationships/hyperlink" Target="https://www.incredibleegg.org/nutrition/eggs-are-healthy/eggs-are-healthy-resources-for-farmers-and-state-egg-associations/visual-asset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hyperlink" Target="https://www.incredibleegg.org/nutrition/eggs-are-healthy/eggs-are-healthy-resources-for-farmers-and-state-egg-associations/visual-assets/" TargetMode="External"/><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hyperlink" Target="https://www.incredibleegg.org/nutrition/eggs-are-healthy/eggs-are-healthy-resources-for-farmers-and-state-egg-associations/visual-asse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s://www.incredibleegg.org/nutrition/eggs-are-healthy/eggs-are-healthy-resources-for-farmers-and-state-egg-associations/visual-assets/" TargetMode="External"/><Relationship Id="rId3" Type="http://schemas.openxmlformats.org/officeDocument/2006/relationships/image" Target="../media/image17.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3.svg"/><Relationship Id="rId12" Type="http://schemas.openxmlformats.org/officeDocument/2006/relationships/hyperlink" Target="https://www.incredibleegg.org/nutrition/eggs-are-healthy/eggs-are-healthy-resources-for-farmers-and-state-egg-associations/visual-assets/"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5.svg"/><Relationship Id="rId5" Type="http://schemas.openxmlformats.org/officeDocument/2006/relationships/image" Target="../media/image11.svg"/><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F0016-C6F3-308A-EAB4-B0F475A6F7D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9C42204-EA6D-074E-342E-641E6FD839B5}"/>
              </a:ext>
            </a:extLst>
          </p:cNvPr>
          <p:cNvSpPr txBox="1"/>
          <p:nvPr/>
        </p:nvSpPr>
        <p:spPr>
          <a:xfrm>
            <a:off x="6096000" y="2269708"/>
            <a:ext cx="5951622"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a:ln>
                  <a:noFill/>
                </a:ln>
                <a:effectLst/>
                <a:uFillTx/>
                <a:latin typeface="Montserrat" pitchFamily="2" charset="0"/>
                <a:ea typeface="Helvetica Neue"/>
                <a:cs typeface="Helvetica Neue"/>
                <a:sym typeface="Helvetica Neue"/>
              </a:rPr>
              <a:t>Eggs are Healthy</a:t>
            </a:r>
          </a:p>
          <a:p>
            <a:pPr marL="0" marR="0" indent="0" defTabSz="825500" rtl="0" fontAlgn="auto" latinLnBrk="0" hangingPunct="0">
              <a:lnSpc>
                <a:spcPct val="100000"/>
              </a:lnSpc>
              <a:spcBef>
                <a:spcPts val="0"/>
              </a:spcBef>
              <a:spcAft>
                <a:spcPts val="0"/>
              </a:spcAft>
              <a:buClrTx/>
              <a:buSzTx/>
              <a:buFontTx/>
              <a:buNone/>
              <a:tabLst/>
            </a:pPr>
            <a:r>
              <a:rPr lang="en-US" sz="4800" b="1">
                <a:latin typeface="Montserrat" pitchFamily="2" charset="0"/>
                <a:ea typeface="Helvetica Neue"/>
                <a:cs typeface="Helvetica Neue"/>
                <a:sym typeface="Helvetica Neue"/>
              </a:rPr>
              <a:t>Content</a:t>
            </a:r>
          </a:p>
          <a:p>
            <a:pPr marL="0" marR="0" indent="0" defTabSz="825500" rtl="0" fontAlgn="auto" latinLnBrk="0" hangingPunct="0">
              <a:lnSpc>
                <a:spcPct val="150000"/>
              </a:lnSpc>
              <a:spcBef>
                <a:spcPts val="0"/>
              </a:spcBef>
              <a:spcAft>
                <a:spcPts val="0"/>
              </a:spcAft>
              <a:buClrTx/>
              <a:buSzTx/>
              <a:buFontTx/>
              <a:buNone/>
              <a:tabLst/>
            </a:pPr>
            <a:r>
              <a:rPr kumimoji="0" lang="en-US" sz="3200" i="1" u="none" strike="noStrike" cap="none" spc="0" normalizeH="0" baseline="0">
                <a:ln>
                  <a:noFill/>
                </a:ln>
                <a:effectLst/>
                <a:uFillTx/>
                <a:latin typeface="Montserrat" pitchFamily="2" charset="0"/>
                <a:ea typeface="Helvetica Neue"/>
                <a:cs typeface="Helvetica Neue"/>
                <a:sym typeface="Helvetica Neue"/>
              </a:rPr>
              <a:t>Spring 2025</a:t>
            </a:r>
          </a:p>
        </p:txBody>
      </p:sp>
      <p:pic>
        <p:nvPicPr>
          <p:cNvPr id="3" name="Picture 2" descr="A yellow and black background&#10;&#10;AI-generated content may be incorrect.">
            <a:extLst>
              <a:ext uri="{FF2B5EF4-FFF2-40B4-BE49-F238E27FC236}">
                <a16:creationId xmlns:a16="http://schemas.microsoft.com/office/drawing/2014/main" id="{8E1AA65A-4FF6-8ED1-79B2-6BDDAFB7450E}"/>
              </a:ext>
            </a:extLst>
          </p:cNvPr>
          <p:cNvPicPr>
            <a:picLocks noChangeAspect="1"/>
          </p:cNvPicPr>
          <p:nvPr/>
        </p:nvPicPr>
        <p:blipFill>
          <a:blip r:embed="rId2">
            <a:extLst>
              <a:ext uri="{28A0092B-C50C-407E-A947-70E740481C1C}">
                <a14:useLocalDpi xmlns:a14="http://schemas.microsoft.com/office/drawing/2010/main" val="0"/>
              </a:ext>
            </a:extLst>
          </a:blip>
          <a:srcRect t="1077" b="-1"/>
          <a:stretch/>
        </p:blipFill>
        <p:spPr>
          <a:xfrm>
            <a:off x="0" y="1"/>
            <a:ext cx="6143326" cy="6858000"/>
          </a:xfrm>
          <a:prstGeom prst="rect">
            <a:avLst/>
          </a:prstGeom>
        </p:spPr>
      </p:pic>
      <p:pic>
        <p:nvPicPr>
          <p:cNvPr id="6" name="Picture 5" descr="A white line in a black background&#10;&#10;AI-generated content may be incorrect.">
            <a:extLst>
              <a:ext uri="{FF2B5EF4-FFF2-40B4-BE49-F238E27FC236}">
                <a16:creationId xmlns:a16="http://schemas.microsoft.com/office/drawing/2014/main" id="{88281BBC-6A93-DAE6-6BE1-66A94F115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25" y="2187134"/>
            <a:ext cx="3454426" cy="2483732"/>
          </a:xfrm>
          <a:prstGeom prst="rect">
            <a:avLst/>
          </a:prstGeom>
        </p:spPr>
      </p:pic>
    </p:spTree>
    <p:extLst>
      <p:ext uri="{BB962C8B-B14F-4D97-AF65-F5344CB8AC3E}">
        <p14:creationId xmlns:p14="http://schemas.microsoft.com/office/powerpoint/2010/main" val="338178125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8E66F-0D0F-8DC6-FDEB-6B33757A58D7}"/>
            </a:ext>
          </a:extLst>
        </p:cNvPr>
        <p:cNvGrpSpPr/>
        <p:nvPr/>
      </p:nvGrpSpPr>
      <p:grpSpPr>
        <a:xfrm>
          <a:off x="0" y="0"/>
          <a:ext cx="0" cy="0"/>
          <a:chOff x="0" y="0"/>
          <a:chExt cx="0" cy="0"/>
        </a:xfrm>
      </p:grpSpPr>
      <p:pic>
        <p:nvPicPr>
          <p:cNvPr id="4" name="Picture 3" descr="A close up of food&#10;&#10;AI-generated content may be incorrect.">
            <a:extLst>
              <a:ext uri="{FF2B5EF4-FFF2-40B4-BE49-F238E27FC236}">
                <a16:creationId xmlns:a16="http://schemas.microsoft.com/office/drawing/2014/main" id="{1E61AF1F-730C-4AD5-20A9-CFD6946E5816}"/>
              </a:ext>
            </a:extLst>
          </p:cNvPr>
          <p:cNvPicPr>
            <a:picLocks noChangeAspect="1"/>
          </p:cNvPicPr>
          <p:nvPr/>
        </p:nvPicPr>
        <p:blipFill>
          <a:blip r:embed="rId3">
            <a:extLst>
              <a:ext uri="{28A0092B-C50C-407E-A947-70E740481C1C}">
                <a14:useLocalDpi xmlns:a14="http://schemas.microsoft.com/office/drawing/2010/main" val="0"/>
              </a:ext>
            </a:extLst>
          </a:blip>
          <a:srcRect l="12297" t="15346"/>
          <a:stretch/>
        </p:blipFill>
        <p:spPr>
          <a:xfrm rot="10800000">
            <a:off x="4239602" y="1052480"/>
            <a:ext cx="7952398" cy="5805519"/>
          </a:xfrm>
          <a:prstGeom prst="rect">
            <a:avLst/>
          </a:prstGeom>
        </p:spPr>
      </p:pic>
      <p:sp>
        <p:nvSpPr>
          <p:cNvPr id="3" name="TextBox 2">
            <a:extLst>
              <a:ext uri="{FF2B5EF4-FFF2-40B4-BE49-F238E27FC236}">
                <a16:creationId xmlns:a16="http://schemas.microsoft.com/office/drawing/2014/main" id="{D6479DA1-994A-0D7D-4456-2F4EF7544491}"/>
              </a:ext>
            </a:extLst>
          </p:cNvPr>
          <p:cNvSpPr txBox="1"/>
          <p:nvPr/>
        </p:nvSpPr>
        <p:spPr>
          <a:xfrm>
            <a:off x="69650" y="3054576"/>
            <a:ext cx="686287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5000" b="1" kern="0">
                <a:latin typeface="Montserrat" pitchFamily="2" charset="0"/>
              </a:rPr>
              <a:t>Website</a:t>
            </a:r>
          </a:p>
          <a:p>
            <a:pPr algn="ctr" defTabSz="825500" hangingPunct="0"/>
            <a:r>
              <a:rPr kumimoji="0" lang="en-US" sz="5000" b="1" i="0" u="none" strike="noStrike" kern="0" cap="none" spc="0" normalizeH="0" baseline="0">
                <a:ln>
                  <a:noFill/>
                </a:ln>
                <a:effectLst/>
                <a:uFillTx/>
                <a:latin typeface="Montserrat" pitchFamily="2" charset="0"/>
                <a:ea typeface="Helvetica Neue"/>
                <a:cs typeface="Helvetica Neue"/>
                <a:sym typeface="Helvetica Neue"/>
              </a:rPr>
              <a:t>Copy</a:t>
            </a:r>
            <a:endParaRPr kumimoji="0" lang="en-US" sz="3000" b="1" i="0" u="none" strike="noStrike" cap="none" spc="0" normalizeH="0" baseline="0">
              <a:ln>
                <a:noFill/>
              </a:ln>
              <a:effectLst/>
              <a:uFillTx/>
              <a:latin typeface="Montserrat" pitchFamily="2" charset="0"/>
              <a:ea typeface="Helvetica Neue"/>
              <a:cs typeface="Helvetica Neue"/>
              <a:sym typeface="Helvetica Neue"/>
            </a:endParaRPr>
          </a:p>
        </p:txBody>
      </p:sp>
      <p:pic>
        <p:nvPicPr>
          <p:cNvPr id="8" name="Picture 7" descr="A black and yellow background&#10;&#10;AI-generated content may be incorrect.">
            <a:extLst>
              <a:ext uri="{FF2B5EF4-FFF2-40B4-BE49-F238E27FC236}">
                <a16:creationId xmlns:a16="http://schemas.microsoft.com/office/drawing/2014/main" id="{4B68157D-6AE6-477E-F683-FA7D64B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535934" cy="3875314"/>
          </a:xfrm>
          <a:prstGeom prst="rect">
            <a:avLst/>
          </a:prstGeom>
        </p:spPr>
      </p:pic>
      <p:pic>
        <p:nvPicPr>
          <p:cNvPr id="2" name="Graphic 1">
            <a:extLst>
              <a:ext uri="{FF2B5EF4-FFF2-40B4-BE49-F238E27FC236}">
                <a16:creationId xmlns:a16="http://schemas.microsoft.com/office/drawing/2014/main" id="{26193356-1575-1BB7-700E-70BFE4DD8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63" y="309562"/>
            <a:ext cx="1252399" cy="904875"/>
          </a:xfrm>
          <a:prstGeom prst="rect">
            <a:avLst/>
          </a:prstGeom>
        </p:spPr>
      </p:pic>
    </p:spTree>
    <p:extLst>
      <p:ext uri="{BB962C8B-B14F-4D97-AF65-F5344CB8AC3E}">
        <p14:creationId xmlns:p14="http://schemas.microsoft.com/office/powerpoint/2010/main" val="300861809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E2F9-96D6-A722-B032-335CBDB2C7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AB2178-B806-3305-6DAE-64629CF49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E6E35BE4-0AF3-F0CF-6C55-D8156883D95B}"/>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Eggs are Healthy Website Copy</a:t>
            </a:r>
          </a:p>
        </p:txBody>
      </p:sp>
      <p:pic>
        <p:nvPicPr>
          <p:cNvPr id="9" name="Picture 8" descr="A black background with a black line&#10;&#10;AI-generated content may be incorrect.">
            <a:extLst>
              <a:ext uri="{FF2B5EF4-FFF2-40B4-BE49-F238E27FC236}">
                <a16:creationId xmlns:a16="http://schemas.microsoft.com/office/drawing/2014/main" id="{C70F8061-917C-8773-CCF3-34912030C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sp>
        <p:nvSpPr>
          <p:cNvPr id="2" name="TextBox 1">
            <a:extLst>
              <a:ext uri="{FF2B5EF4-FFF2-40B4-BE49-F238E27FC236}">
                <a16:creationId xmlns:a16="http://schemas.microsoft.com/office/drawing/2014/main" id="{22DC84EE-CF82-6766-42BB-FD512A6FCDC1}"/>
              </a:ext>
            </a:extLst>
          </p:cNvPr>
          <p:cNvSpPr txBox="1"/>
          <p:nvPr/>
        </p:nvSpPr>
        <p:spPr>
          <a:xfrm>
            <a:off x="528735" y="2272151"/>
            <a:ext cx="11166787"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b="1" i="0" u="none" strike="noStrike" cap="none" spc="0" baseline="0">
                <a:solidFill>
                  <a:schemeClr val="tx1"/>
                </a:solidFill>
                <a:effectLst/>
                <a:uFillTx/>
                <a:latin typeface="Montserrat" pitchFamily="2" charset="0"/>
                <a:sym typeface="Helvetica Neue Light"/>
              </a:rPr>
              <a:t>Eggs Officially Recognized as “Healthy” by the FDA</a:t>
            </a:r>
          </a:p>
          <a:p>
            <a:pPr algn="l"/>
            <a:endParaRPr lang="en-US" b="1" i="0" u="none" strike="noStrike" cap="none" spc="0" baseline="0">
              <a:solidFill>
                <a:schemeClr val="tx1"/>
              </a:solidFill>
              <a:effectLst/>
              <a:uFillTx/>
              <a:latin typeface="Montserrat" pitchFamily="2" charset="0"/>
              <a:sym typeface="Helvetica Neue Light"/>
            </a:endParaRPr>
          </a:p>
          <a:p>
            <a:pPr algn="l"/>
            <a:r>
              <a:rPr lang="en-US" b="0" i="0" u="none" strike="noStrike" cap="none" spc="0" baseline="0">
                <a:solidFill>
                  <a:schemeClr val="tx1"/>
                </a:solidFill>
                <a:effectLst/>
                <a:uFillTx/>
                <a:latin typeface="Montserrat" pitchFamily="2" charset="0"/>
                <a:sym typeface="Helvetica Neue Light"/>
              </a:rPr>
              <a:t>Big news: Eggs now meet the </a:t>
            </a:r>
            <a:r>
              <a:rPr lang="en-US" b="0" i="0" u="sng" strike="noStrike" cap="none" spc="0" baseline="0">
                <a:solidFill>
                  <a:schemeClr val="tx1"/>
                </a:solidFill>
                <a:effectLst/>
                <a:uFillTx/>
                <a:latin typeface="Montserrat" pitchFamily="2" charset="0"/>
                <a:sym typeface="Helvetica Neue Light"/>
                <a:hlinkClick r:id="rId4"/>
              </a:rPr>
              <a:t>FDA’s updated definition of “healthy!”</a:t>
            </a:r>
            <a:r>
              <a:rPr lang="en-US" b="0" i="0" u="none" strike="noStrike" cap="none" spc="0" baseline="0">
                <a:solidFill>
                  <a:schemeClr val="tx1"/>
                </a:solidFill>
                <a:effectLst/>
                <a:uFillTx/>
                <a:latin typeface="Montserrat" pitchFamily="2" charset="0"/>
                <a:sym typeface="Helvetica Neue Light"/>
              </a:rPr>
              <a:t> Backed by decades of research, this new recognition confirms what the science has long supported—eggs are a healthy and versatile choice to make healthy eating simple for you and your family.</a:t>
            </a:r>
          </a:p>
          <a:p>
            <a:pPr algn="l"/>
            <a:endParaRPr lang="en-US" b="0" i="0" u="none" strike="noStrike" cap="none" spc="0" baseline="0">
              <a:solidFill>
                <a:schemeClr val="tx1"/>
              </a:solidFill>
              <a:effectLst/>
              <a:uFillTx/>
              <a:latin typeface="Montserrat" pitchFamily="2" charset="0"/>
              <a:sym typeface="Helvetica Neue Light"/>
            </a:endParaRPr>
          </a:p>
          <a:p>
            <a:pPr algn="l" rtl="0" fontAlgn="base"/>
            <a:r>
              <a:rPr lang="en-US" b="0" i="0" u="none" strike="noStrike" cap="none" spc="0" baseline="0">
                <a:solidFill>
                  <a:schemeClr val="tx1"/>
                </a:solidFill>
                <a:effectLst/>
                <a:uFillTx/>
                <a:latin typeface="Montserrat" pitchFamily="2" charset="0"/>
                <a:sym typeface="Helvetica Neue Light"/>
              </a:rPr>
              <a:t>For only 70 calories, eggs are an excellent or good source of eight essential nutrients, making them a perfect complement to any eating pattern, including Mediterranean, low-carb, and plant-based. Plus, eggs deliver key nutrients that most Americans don’t get enough of – such as choline, which supports lifelong brain health from conception to all ages and stages. In fact, a new study published in The Journal of Nutrition found a relationship between eating eggs and a reduced risk of Alzheimer’s dementia in older adults, a relationship driven by dietary choline.  </a:t>
            </a:r>
          </a:p>
          <a:p>
            <a:pPr algn="l" rtl="0" fontAlgn="base"/>
            <a:r>
              <a:rPr lang="en-US" b="0" i="0" u="none" strike="noStrike" cap="none" spc="0" baseline="0">
                <a:solidFill>
                  <a:schemeClr val="tx1"/>
                </a:solidFill>
                <a:effectLst/>
                <a:uFillTx/>
                <a:latin typeface="Montserrat" pitchFamily="2" charset="0"/>
                <a:sym typeface="Helvetica Neue Light"/>
              </a:rPr>
              <a:t> </a:t>
            </a:r>
          </a:p>
          <a:p>
            <a:pPr algn="l" rtl="0" fontAlgn="base"/>
            <a:r>
              <a:rPr lang="en-US" b="0" i="0" u="none" strike="noStrike" cap="none" spc="0" baseline="0">
                <a:solidFill>
                  <a:schemeClr val="tx1"/>
                </a:solidFill>
                <a:effectLst/>
                <a:uFillTx/>
                <a:latin typeface="Montserrat" pitchFamily="2" charset="0"/>
                <a:sym typeface="Helvetica Neue Light"/>
              </a:rPr>
              <a:t>So, hard-boil, poach, and scramble with confidence—eggs are officially </a:t>
            </a:r>
            <a:r>
              <a:rPr lang="en-US" b="0" i="1" u="none" strike="noStrike" cap="none" spc="0" baseline="0">
                <a:solidFill>
                  <a:schemeClr val="tx1"/>
                </a:solidFill>
                <a:effectLst/>
                <a:uFillTx/>
                <a:latin typeface="Montserrat" pitchFamily="2" charset="0"/>
                <a:sym typeface="Helvetica Neue Light"/>
              </a:rPr>
              <a:t>healthy</a:t>
            </a:r>
            <a:r>
              <a:rPr lang="en-US" b="0" i="0" u="none" strike="noStrike" cap="none" spc="0" baseline="0">
                <a:solidFill>
                  <a:schemeClr val="tx1"/>
                </a:solidFill>
                <a:effectLst/>
                <a:uFillTx/>
                <a:latin typeface="Montserrat" pitchFamily="2" charset="0"/>
                <a:sym typeface="Helvetica Neue Light"/>
              </a:rPr>
              <a:t>. </a:t>
            </a:r>
            <a:endParaRPr lang="en-US" b="0">
              <a:latin typeface="Montserrat" pitchFamily="2"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b="1" i="0" u="none" strike="noStrike" cap="none" spc="0" normalizeH="0" baseline="0">
              <a:ln>
                <a:noFill/>
              </a:ln>
              <a:solidFill>
                <a:srgbClr val="000000"/>
              </a:solidFill>
              <a:effectLst/>
              <a:uFillTx/>
              <a:latin typeface="Montserrat" pitchFamily="2" charset="0"/>
              <a:ea typeface="Helvetica Neue"/>
              <a:cs typeface="Helvetica Neue"/>
              <a:sym typeface="Helvetica Neue"/>
            </a:endParaRPr>
          </a:p>
        </p:txBody>
      </p:sp>
    </p:spTree>
    <p:extLst>
      <p:ext uri="{BB962C8B-B14F-4D97-AF65-F5344CB8AC3E}">
        <p14:creationId xmlns:p14="http://schemas.microsoft.com/office/powerpoint/2010/main" val="26945218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97F19-FA2B-F2B1-559B-9599C8A1886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18DD233-7ABE-1647-13A9-17090F1E0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C3F775C7-E034-E51E-03C9-E5129247EA90}"/>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Eggs are Healthy Website Copy - </a:t>
            </a:r>
            <a:r>
              <a:rPr lang="en-US" altLang="en-US" sz="3200" b="1" i="1">
                <a:solidFill>
                  <a:schemeClr val="bg1"/>
                </a:solidFill>
                <a:latin typeface="Montserrat" pitchFamily="2" charset="0"/>
                <a:ea typeface="Times New Roman" panose="02020603050405020304" pitchFamily="18" charset="0"/>
                <a:cs typeface="Helvetica" panose="020B0604020202020204" pitchFamily="34" charset="0"/>
              </a:rPr>
              <a:t>Shorten</a:t>
            </a:r>
          </a:p>
        </p:txBody>
      </p:sp>
      <p:pic>
        <p:nvPicPr>
          <p:cNvPr id="9" name="Picture 8" descr="A black background with a black line&#10;&#10;AI-generated content may be incorrect.">
            <a:extLst>
              <a:ext uri="{FF2B5EF4-FFF2-40B4-BE49-F238E27FC236}">
                <a16:creationId xmlns:a16="http://schemas.microsoft.com/office/drawing/2014/main" id="{C85BF027-2CDF-DE63-DFCE-FCEC30ACC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sp>
        <p:nvSpPr>
          <p:cNvPr id="2" name="TextBox 1">
            <a:extLst>
              <a:ext uri="{FF2B5EF4-FFF2-40B4-BE49-F238E27FC236}">
                <a16:creationId xmlns:a16="http://schemas.microsoft.com/office/drawing/2014/main" id="{4A2E1977-BDF4-3697-8506-20BE7CB7B7A5}"/>
              </a:ext>
            </a:extLst>
          </p:cNvPr>
          <p:cNvSpPr txBox="1"/>
          <p:nvPr/>
        </p:nvSpPr>
        <p:spPr>
          <a:xfrm>
            <a:off x="528735" y="3241647"/>
            <a:ext cx="11166787"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b="1" i="0" u="none" strike="noStrike" cap="none" spc="0" baseline="0">
                <a:solidFill>
                  <a:schemeClr val="tx1"/>
                </a:solidFill>
                <a:effectLst/>
                <a:uFillTx/>
                <a:latin typeface="Montserrat" pitchFamily="2" charset="0"/>
                <a:sym typeface="Helvetica Neue Light"/>
              </a:rPr>
              <a:t>Eggs Officially Recognized as “Healthy” by the FDA</a:t>
            </a:r>
          </a:p>
          <a:p>
            <a:pPr algn="l"/>
            <a:endParaRPr lang="en-US" b="1" i="0" u="none" strike="noStrike" cap="none" spc="0" baseline="0">
              <a:solidFill>
                <a:schemeClr val="tx1"/>
              </a:solidFill>
              <a:effectLst/>
              <a:uFillTx/>
              <a:latin typeface="Montserrat" pitchFamily="2" charset="0"/>
              <a:sym typeface="Helvetica Neue Light"/>
            </a:endParaRPr>
          </a:p>
          <a:p>
            <a:pPr algn="l"/>
            <a:r>
              <a:rPr lang="en-US" b="0" i="0" u="none" strike="noStrike" cap="none" spc="0" baseline="0">
                <a:solidFill>
                  <a:schemeClr val="tx1"/>
                </a:solidFill>
                <a:effectLst/>
                <a:uFillTx/>
                <a:latin typeface="Montserrat" pitchFamily="2" charset="0"/>
                <a:sym typeface="Helvetica Neue Light"/>
              </a:rPr>
              <a:t>Big news: Eggs now meet the </a:t>
            </a:r>
            <a:r>
              <a:rPr lang="en-US" b="0" i="0" u="sng" strike="noStrike" cap="none" spc="0" baseline="0">
                <a:solidFill>
                  <a:schemeClr val="tx1"/>
                </a:solidFill>
                <a:effectLst/>
                <a:uFillTx/>
                <a:latin typeface="Montserrat" pitchFamily="2" charset="0"/>
                <a:sym typeface="Helvetica Neue Light"/>
                <a:hlinkClick r:id="rId4"/>
              </a:rPr>
              <a:t>FDA’s updated definition of “healthy!”</a:t>
            </a:r>
            <a:r>
              <a:rPr lang="en-US" b="0" i="0" u="none" strike="noStrike" cap="none" spc="0" baseline="0">
                <a:solidFill>
                  <a:schemeClr val="tx1"/>
                </a:solidFill>
                <a:effectLst/>
                <a:uFillTx/>
                <a:latin typeface="Montserrat" pitchFamily="2" charset="0"/>
                <a:sym typeface="Helvetica Neue Light"/>
              </a:rPr>
              <a:t> Backed by decades of research, this new recognition confirms what the science has long supported—eggs are a healthy and versatile choice to make healthy eating simple for you and your family.</a:t>
            </a:r>
          </a:p>
          <a:p>
            <a:pPr algn="l"/>
            <a:endParaRPr lang="en-US" b="0" i="0" u="none" strike="noStrike" cap="none" spc="0" baseline="0">
              <a:solidFill>
                <a:schemeClr val="tx1"/>
              </a:solidFill>
              <a:effectLst/>
              <a:uFillTx/>
              <a:latin typeface="Montserrat" pitchFamily="2" charset="0"/>
              <a:sym typeface="Helvetica Neue Light"/>
            </a:endParaRPr>
          </a:p>
          <a:p>
            <a:pPr algn="l" rtl="0" fontAlgn="base"/>
            <a:r>
              <a:rPr lang="en-US" b="0" i="0" u="none" strike="noStrike" cap="none" spc="0" baseline="0">
                <a:solidFill>
                  <a:schemeClr val="tx1"/>
                </a:solidFill>
                <a:effectLst/>
                <a:uFillTx/>
                <a:latin typeface="Montserrat" pitchFamily="2" charset="0"/>
                <a:sym typeface="Helvetica Neue Light"/>
              </a:rPr>
              <a:t>So, hard-boil, poach, and scramble with confidence—eggs are officially </a:t>
            </a:r>
            <a:r>
              <a:rPr lang="en-US" b="0" i="1" u="none" strike="noStrike" cap="none" spc="0" baseline="0">
                <a:solidFill>
                  <a:schemeClr val="tx1"/>
                </a:solidFill>
                <a:effectLst/>
                <a:uFillTx/>
                <a:latin typeface="Montserrat" pitchFamily="2" charset="0"/>
                <a:sym typeface="Helvetica Neue Light"/>
              </a:rPr>
              <a:t>healthy</a:t>
            </a:r>
            <a:r>
              <a:rPr lang="en-US" b="0" i="0" u="none" strike="noStrike" cap="none" spc="0" baseline="0">
                <a:solidFill>
                  <a:schemeClr val="tx1"/>
                </a:solidFill>
                <a:effectLst/>
                <a:uFillTx/>
                <a:latin typeface="Montserrat" pitchFamily="2" charset="0"/>
                <a:sym typeface="Helvetica Neue Light"/>
              </a:rPr>
              <a:t>. </a:t>
            </a:r>
            <a:endParaRPr lang="en-US" b="0">
              <a:latin typeface="Montserrat" pitchFamily="2"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b="1" i="0" u="none" strike="noStrike" cap="none" spc="0" normalizeH="0" baseline="0">
              <a:ln>
                <a:noFill/>
              </a:ln>
              <a:solidFill>
                <a:srgbClr val="000000"/>
              </a:solidFill>
              <a:effectLst/>
              <a:uFillTx/>
              <a:latin typeface="Montserrat" pitchFamily="2" charset="0"/>
              <a:ea typeface="Helvetica Neue"/>
              <a:cs typeface="Helvetica Neue"/>
              <a:sym typeface="Helvetica Neue"/>
            </a:endParaRPr>
          </a:p>
        </p:txBody>
      </p:sp>
      <p:grpSp>
        <p:nvGrpSpPr>
          <p:cNvPr id="6" name="Group 5">
            <a:extLst>
              <a:ext uri="{FF2B5EF4-FFF2-40B4-BE49-F238E27FC236}">
                <a16:creationId xmlns:a16="http://schemas.microsoft.com/office/drawing/2014/main" id="{51822FE9-AE33-D929-FDC4-F3056257E479}"/>
              </a:ext>
            </a:extLst>
          </p:cNvPr>
          <p:cNvGrpSpPr/>
          <p:nvPr/>
        </p:nvGrpSpPr>
        <p:grpSpPr>
          <a:xfrm>
            <a:off x="7914460" y="2342445"/>
            <a:ext cx="2296446" cy="1049720"/>
            <a:chOff x="7576132" y="1817585"/>
            <a:chExt cx="2296446" cy="1049720"/>
          </a:xfrm>
        </p:grpSpPr>
        <p:sp>
          <p:nvSpPr>
            <p:cNvPr id="3" name="TextBox 2">
              <a:extLst>
                <a:ext uri="{FF2B5EF4-FFF2-40B4-BE49-F238E27FC236}">
                  <a16:creationId xmlns:a16="http://schemas.microsoft.com/office/drawing/2014/main" id="{2C70D9A2-EFC0-F7AC-F404-62FFB72E89C5}"/>
                </a:ext>
              </a:extLst>
            </p:cNvPr>
            <p:cNvSpPr txBox="1"/>
            <p:nvPr/>
          </p:nvSpPr>
          <p:spPr>
            <a:xfrm>
              <a:off x="7679550" y="2031415"/>
              <a:ext cx="219302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825500" hangingPunct="0"/>
              <a:r>
                <a:rPr lang="en-US" sz="2000" b="1">
                  <a:solidFill>
                    <a:srgbClr val="FCB73E"/>
                  </a:solidFill>
                  <a:latin typeface="Montserrat" pitchFamily="2" charset="0"/>
                </a:rPr>
                <a:t>Shortened Version</a:t>
              </a:r>
              <a:endParaRPr kumimoji="0" lang="en-US" sz="2000" b="1" i="0" u="none" strike="noStrike" cap="none" spc="0" normalizeH="0" baseline="0">
                <a:ln>
                  <a:noFill/>
                </a:ln>
                <a:solidFill>
                  <a:srgbClr val="FCB73E"/>
                </a:solidFill>
                <a:effectLst/>
                <a:uFillTx/>
                <a:latin typeface="Montserrat" pitchFamily="2" charset="0"/>
                <a:sym typeface="Helvetica Neue Medium"/>
              </a:endParaRPr>
            </a:p>
          </p:txBody>
        </p:sp>
        <p:sp>
          <p:nvSpPr>
            <p:cNvPr id="4" name="Rectangle 3">
              <a:extLst>
                <a:ext uri="{FF2B5EF4-FFF2-40B4-BE49-F238E27FC236}">
                  <a16:creationId xmlns:a16="http://schemas.microsoft.com/office/drawing/2014/main" id="{5E878CE2-9B3D-C52E-A1E0-5F443D0FBEDB}"/>
                </a:ext>
              </a:extLst>
            </p:cNvPr>
            <p:cNvSpPr/>
            <p:nvPr/>
          </p:nvSpPr>
          <p:spPr>
            <a:xfrm>
              <a:off x="7576132" y="1817585"/>
              <a:ext cx="2296446" cy="1049720"/>
            </a:xfrm>
            <a:prstGeom prst="rect">
              <a:avLst/>
            </a:prstGeom>
            <a:noFill/>
            <a:ln w="12700" cap="flat">
              <a:solidFill>
                <a:srgbClr val="FCB73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Tree>
    <p:extLst>
      <p:ext uri="{BB962C8B-B14F-4D97-AF65-F5344CB8AC3E}">
        <p14:creationId xmlns:p14="http://schemas.microsoft.com/office/powerpoint/2010/main" val="299413739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FEB16-989D-BAB9-480A-E0AF522A87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490E8D-518D-4ECD-0DEE-83863007E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5D4B590A-A7D2-0762-F038-946F0430B131}"/>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Eggs are Healthy Website Photos</a:t>
            </a:r>
          </a:p>
        </p:txBody>
      </p:sp>
      <p:pic>
        <p:nvPicPr>
          <p:cNvPr id="9" name="Picture 8" descr="A black background with a black line&#10;&#10;AI-generated content may be incorrect.">
            <a:extLst>
              <a:ext uri="{FF2B5EF4-FFF2-40B4-BE49-F238E27FC236}">
                <a16:creationId xmlns:a16="http://schemas.microsoft.com/office/drawing/2014/main" id="{DF412383-0677-AF88-C0E1-BB2B8182F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sp>
        <p:nvSpPr>
          <p:cNvPr id="3" name="TextBox 2">
            <a:extLst>
              <a:ext uri="{FF2B5EF4-FFF2-40B4-BE49-F238E27FC236}">
                <a16:creationId xmlns:a16="http://schemas.microsoft.com/office/drawing/2014/main" id="{5C51CC7B-E0A1-F7A7-F3C5-B4DDD1889550}"/>
              </a:ext>
            </a:extLst>
          </p:cNvPr>
          <p:cNvSpPr txBox="1"/>
          <p:nvPr/>
        </p:nvSpPr>
        <p:spPr>
          <a:xfrm>
            <a:off x="2560472" y="2017677"/>
            <a:ext cx="663839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a:latin typeface="Montserrat" pitchFamily="2" charset="0"/>
                <a:sym typeface="Helvetica Neue Light"/>
              </a:rPr>
              <a:t>These are the suggested website images. They are available in the visual asset folder linked </a:t>
            </a:r>
            <a:r>
              <a:rPr lang="en-US" sz="1400" b="1">
                <a:latin typeface="Montserrat"/>
                <a:ea typeface="Calibri Light"/>
                <a:cs typeface="Calibri Light"/>
                <a:hlinkClick r:id="rId4"/>
              </a:rPr>
              <a:t>here</a:t>
            </a:r>
            <a:r>
              <a:rPr lang="en-US" sz="1400">
                <a:latin typeface="Montserrat" pitchFamily="2" charset="0"/>
                <a:sym typeface="Helvetica Neue Light"/>
              </a:rPr>
              <a:t>.</a:t>
            </a:r>
            <a:endParaRPr lang="en-US">
              <a:latin typeface="Montserrat" pitchFamily="2" charset="0"/>
            </a:endParaRPr>
          </a:p>
        </p:txBody>
      </p:sp>
      <p:pic>
        <p:nvPicPr>
          <p:cNvPr id="4" name="Picture 3" descr="A plate of food on a table&#10;&#10;AI-generated content may be incorrect.">
            <a:extLst>
              <a:ext uri="{FF2B5EF4-FFF2-40B4-BE49-F238E27FC236}">
                <a16:creationId xmlns:a16="http://schemas.microsoft.com/office/drawing/2014/main" id="{E1E1217A-8BC7-12B0-AEFB-786CC7E48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89" y="2798421"/>
            <a:ext cx="5681472" cy="3787937"/>
          </a:xfrm>
          <a:prstGeom prst="rect">
            <a:avLst/>
          </a:prstGeom>
        </p:spPr>
      </p:pic>
      <p:pic>
        <p:nvPicPr>
          <p:cNvPr id="6" name="Picture 5" descr="A plate of asparagus and tomatoes&#10;&#10;AI-generated content may be incorrect.">
            <a:extLst>
              <a:ext uri="{FF2B5EF4-FFF2-40B4-BE49-F238E27FC236}">
                <a16:creationId xmlns:a16="http://schemas.microsoft.com/office/drawing/2014/main" id="{2A689533-7338-2791-DA69-F8A9786E1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4250" y="2798421"/>
            <a:ext cx="5681472" cy="3787310"/>
          </a:xfrm>
          <a:prstGeom prst="rect">
            <a:avLst/>
          </a:prstGeom>
        </p:spPr>
      </p:pic>
    </p:spTree>
    <p:extLst>
      <p:ext uri="{BB962C8B-B14F-4D97-AF65-F5344CB8AC3E}">
        <p14:creationId xmlns:p14="http://schemas.microsoft.com/office/powerpoint/2010/main" val="370903986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E50C-BA19-7BD6-5F5D-CE31B7755FA0}"/>
            </a:ext>
          </a:extLst>
        </p:cNvPr>
        <p:cNvGrpSpPr/>
        <p:nvPr/>
      </p:nvGrpSpPr>
      <p:grpSpPr>
        <a:xfrm>
          <a:off x="0" y="0"/>
          <a:ext cx="0" cy="0"/>
          <a:chOff x="0" y="0"/>
          <a:chExt cx="0" cy="0"/>
        </a:xfrm>
      </p:grpSpPr>
      <p:pic>
        <p:nvPicPr>
          <p:cNvPr id="4" name="Picture 3" descr="A close up of food&#10;&#10;AI-generated content may be incorrect.">
            <a:extLst>
              <a:ext uri="{FF2B5EF4-FFF2-40B4-BE49-F238E27FC236}">
                <a16:creationId xmlns:a16="http://schemas.microsoft.com/office/drawing/2014/main" id="{11AD7C10-4666-9A5E-AF97-961061F5E54D}"/>
              </a:ext>
            </a:extLst>
          </p:cNvPr>
          <p:cNvPicPr>
            <a:picLocks noChangeAspect="1"/>
          </p:cNvPicPr>
          <p:nvPr/>
        </p:nvPicPr>
        <p:blipFill>
          <a:blip r:embed="rId3">
            <a:extLst>
              <a:ext uri="{28A0092B-C50C-407E-A947-70E740481C1C}">
                <a14:useLocalDpi xmlns:a14="http://schemas.microsoft.com/office/drawing/2010/main" val="0"/>
              </a:ext>
            </a:extLst>
          </a:blip>
          <a:srcRect l="12297" t="15346"/>
          <a:stretch/>
        </p:blipFill>
        <p:spPr>
          <a:xfrm rot="10800000">
            <a:off x="4239602" y="1052480"/>
            <a:ext cx="7952398" cy="5805519"/>
          </a:xfrm>
          <a:prstGeom prst="rect">
            <a:avLst/>
          </a:prstGeom>
        </p:spPr>
      </p:pic>
      <p:sp>
        <p:nvSpPr>
          <p:cNvPr id="3" name="TextBox 2">
            <a:extLst>
              <a:ext uri="{FF2B5EF4-FFF2-40B4-BE49-F238E27FC236}">
                <a16:creationId xmlns:a16="http://schemas.microsoft.com/office/drawing/2014/main" id="{4CB2ADD1-5B01-67D1-9942-5FEF854149E5}"/>
              </a:ext>
            </a:extLst>
          </p:cNvPr>
          <p:cNvSpPr txBox="1"/>
          <p:nvPr/>
        </p:nvSpPr>
        <p:spPr>
          <a:xfrm>
            <a:off x="69650" y="3054576"/>
            <a:ext cx="686287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5000" b="1" kern="0">
                <a:latin typeface="Montserrat" pitchFamily="2" charset="0"/>
              </a:rPr>
              <a:t>Retailer</a:t>
            </a:r>
          </a:p>
          <a:p>
            <a:pPr algn="ctr" defTabSz="825500" hangingPunct="0"/>
            <a:r>
              <a:rPr kumimoji="0" lang="en-US" sz="5000" b="1" i="0" u="none" strike="noStrike" kern="0" cap="none" spc="0" normalizeH="0" baseline="0">
                <a:ln>
                  <a:noFill/>
                </a:ln>
                <a:effectLst/>
                <a:uFillTx/>
                <a:latin typeface="Montserrat" pitchFamily="2" charset="0"/>
                <a:ea typeface="Helvetica Neue"/>
                <a:cs typeface="Helvetica Neue"/>
                <a:sym typeface="Helvetica Neue"/>
              </a:rPr>
              <a:t>Resources</a:t>
            </a:r>
            <a:endParaRPr kumimoji="0" lang="en-US" sz="3000" b="1" i="0" u="none" strike="noStrike" cap="none" spc="0" normalizeH="0" baseline="0">
              <a:ln>
                <a:noFill/>
              </a:ln>
              <a:effectLst/>
              <a:uFillTx/>
              <a:latin typeface="Montserrat" pitchFamily="2" charset="0"/>
              <a:ea typeface="Helvetica Neue"/>
              <a:cs typeface="Helvetica Neue"/>
              <a:sym typeface="Helvetica Neue"/>
            </a:endParaRPr>
          </a:p>
        </p:txBody>
      </p:sp>
      <p:pic>
        <p:nvPicPr>
          <p:cNvPr id="8" name="Picture 7" descr="A black and yellow background&#10;&#10;AI-generated content may be incorrect.">
            <a:extLst>
              <a:ext uri="{FF2B5EF4-FFF2-40B4-BE49-F238E27FC236}">
                <a16:creationId xmlns:a16="http://schemas.microsoft.com/office/drawing/2014/main" id="{0BA20E7A-7450-5BB9-3D2B-BA5392600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535934" cy="3875314"/>
          </a:xfrm>
          <a:prstGeom prst="rect">
            <a:avLst/>
          </a:prstGeom>
        </p:spPr>
      </p:pic>
      <p:pic>
        <p:nvPicPr>
          <p:cNvPr id="2" name="Graphic 1">
            <a:extLst>
              <a:ext uri="{FF2B5EF4-FFF2-40B4-BE49-F238E27FC236}">
                <a16:creationId xmlns:a16="http://schemas.microsoft.com/office/drawing/2014/main" id="{FB097D37-78BA-7217-5B55-005980C2EF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63" y="309562"/>
            <a:ext cx="1252399" cy="904875"/>
          </a:xfrm>
          <a:prstGeom prst="rect">
            <a:avLst/>
          </a:prstGeom>
        </p:spPr>
      </p:pic>
      <p:sp>
        <p:nvSpPr>
          <p:cNvPr id="5" name="TextBox 4">
            <a:extLst>
              <a:ext uri="{FF2B5EF4-FFF2-40B4-BE49-F238E27FC236}">
                <a16:creationId xmlns:a16="http://schemas.microsoft.com/office/drawing/2014/main" id="{97C3BE87-F1B4-EA7D-84BB-9B1D39B9E09D}"/>
              </a:ext>
            </a:extLst>
          </p:cNvPr>
          <p:cNvSpPr txBox="1"/>
          <p:nvPr/>
        </p:nvSpPr>
        <p:spPr>
          <a:xfrm>
            <a:off x="2074112" y="4696051"/>
            <a:ext cx="260761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600" b="0" i="0" u="none" strike="noStrike" cap="none" spc="0" baseline="0">
                <a:solidFill>
                  <a:schemeClr val="tx1"/>
                </a:solidFill>
                <a:effectLst/>
                <a:uFillTx/>
                <a:latin typeface="Montserrat" pitchFamily="2" charset="0"/>
                <a:sym typeface="Helvetica Neue Light"/>
              </a:rPr>
              <a:t>All th</a:t>
            </a:r>
            <a:r>
              <a:rPr lang="en-US" sz="1600">
                <a:latin typeface="Montserrat" pitchFamily="2" charset="0"/>
                <a:sym typeface="Helvetica Neue Light"/>
              </a:rPr>
              <a:t>e following retailer resources </a:t>
            </a:r>
            <a:r>
              <a:rPr lang="en-US" sz="1600" b="0" i="0" u="none" strike="noStrike" cap="none" spc="0" baseline="0">
                <a:solidFill>
                  <a:schemeClr val="tx1"/>
                </a:solidFill>
                <a:effectLst/>
                <a:uFillTx/>
                <a:latin typeface="Montserrat" pitchFamily="2" charset="0"/>
                <a:sym typeface="Helvetica Neue Light"/>
              </a:rPr>
              <a:t>are available in the folder linked </a:t>
            </a:r>
            <a:r>
              <a:rPr lang="en-US" sz="1600" b="1">
                <a:latin typeface="Montserrat"/>
                <a:ea typeface="Calibri Light"/>
                <a:cs typeface="Calibri Light"/>
                <a:hlinkClick r:id="rId7"/>
              </a:rPr>
              <a:t>here</a:t>
            </a:r>
            <a:r>
              <a:rPr lang="en-US" sz="1600" b="1">
                <a:latin typeface="Montserrat"/>
                <a:ea typeface="Calibri Light"/>
                <a:cs typeface="Calibri Light"/>
              </a:rPr>
              <a:t>.</a:t>
            </a:r>
            <a:endParaRPr lang="en-US" sz="1600" b="0" i="0" u="none" strike="noStrike" cap="none" spc="0" baseline="0">
              <a:solidFill>
                <a:schemeClr val="tx1"/>
              </a:solidFill>
              <a:effectLst/>
              <a:uFillTx/>
              <a:latin typeface="Montserrat" pitchFamily="2" charset="0"/>
              <a:sym typeface="Helvetica Neue Light"/>
            </a:endParaRPr>
          </a:p>
        </p:txBody>
      </p:sp>
    </p:spTree>
    <p:extLst>
      <p:ext uri="{BB962C8B-B14F-4D97-AF65-F5344CB8AC3E}">
        <p14:creationId xmlns:p14="http://schemas.microsoft.com/office/powerpoint/2010/main" val="5150416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478F-04D8-9EC9-DB10-F336197F82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9F79E7-2F0D-0FDF-43D2-29201DDD6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D5A50972-8184-557A-2E2C-E892BBA5243F}"/>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Resources to Share with Retailers</a:t>
            </a:r>
          </a:p>
        </p:txBody>
      </p:sp>
      <p:pic>
        <p:nvPicPr>
          <p:cNvPr id="9" name="Picture 8" descr="A black background with a black line&#10;&#10;AI-generated content may be incorrect.">
            <a:extLst>
              <a:ext uri="{FF2B5EF4-FFF2-40B4-BE49-F238E27FC236}">
                <a16:creationId xmlns:a16="http://schemas.microsoft.com/office/drawing/2014/main" id="{DB7F98BC-AD66-BC88-9CC5-DB7FE3D99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pic>
        <p:nvPicPr>
          <p:cNvPr id="8" name="Picture 7" descr="A blurry image of a grocery store&#10;&#10;AI-generated content may be incorrect.">
            <a:extLst>
              <a:ext uri="{FF2B5EF4-FFF2-40B4-BE49-F238E27FC236}">
                <a16:creationId xmlns:a16="http://schemas.microsoft.com/office/drawing/2014/main" id="{0BFF99B0-CE58-2D44-D8AF-0A8B33C2C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8" y="2223029"/>
            <a:ext cx="6355974" cy="4237316"/>
          </a:xfrm>
          <a:prstGeom prst="rect">
            <a:avLst/>
          </a:prstGeom>
        </p:spPr>
      </p:pic>
      <p:sp>
        <p:nvSpPr>
          <p:cNvPr id="11" name="TextBox 10">
            <a:extLst>
              <a:ext uri="{FF2B5EF4-FFF2-40B4-BE49-F238E27FC236}">
                <a16:creationId xmlns:a16="http://schemas.microsoft.com/office/drawing/2014/main" id="{C6812BE7-28EC-0A86-71EC-F61F0E15491A}"/>
              </a:ext>
            </a:extLst>
          </p:cNvPr>
          <p:cNvSpPr txBox="1"/>
          <p:nvPr/>
        </p:nvSpPr>
        <p:spPr>
          <a:xfrm>
            <a:off x="418673" y="3148312"/>
            <a:ext cx="454818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000" b="1" i="0" u="none" strike="noStrike" cap="none" spc="0" baseline="0">
                <a:solidFill>
                  <a:schemeClr val="tx1"/>
                </a:solidFill>
                <a:effectLst/>
                <a:uFillTx/>
                <a:latin typeface="Montserrat" pitchFamily="2" charset="0"/>
                <a:sym typeface="Helvetica Neue Light"/>
              </a:rPr>
              <a:t>Sample Letter to </a:t>
            </a:r>
          </a:p>
          <a:p>
            <a:pPr algn="ctr"/>
            <a:r>
              <a:rPr lang="en-US" sz="3000" b="1" i="0" u="none" strike="noStrike" cap="none" spc="0" baseline="0">
                <a:solidFill>
                  <a:schemeClr val="tx1"/>
                </a:solidFill>
                <a:effectLst/>
                <a:uFillTx/>
                <a:latin typeface="Montserrat" pitchFamily="2" charset="0"/>
                <a:sym typeface="Helvetica Neue Light"/>
              </a:rPr>
              <a:t>Share with Retailers</a:t>
            </a:r>
          </a:p>
        </p:txBody>
      </p:sp>
    </p:spTree>
    <p:extLst>
      <p:ext uri="{BB962C8B-B14F-4D97-AF65-F5344CB8AC3E}">
        <p14:creationId xmlns:p14="http://schemas.microsoft.com/office/powerpoint/2010/main" val="268517276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F8638-CDA1-37AC-B004-F69B51615E1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E5C3024-884B-A3A9-F4A1-1A457DA64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DC591899-D735-E325-4C86-24FEBBF01909}"/>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Resources to Share with Retailers</a:t>
            </a:r>
          </a:p>
        </p:txBody>
      </p:sp>
      <p:pic>
        <p:nvPicPr>
          <p:cNvPr id="9" name="Picture 8" descr="A black background with a black line&#10;&#10;AI-generated content may be incorrect.">
            <a:extLst>
              <a:ext uri="{FF2B5EF4-FFF2-40B4-BE49-F238E27FC236}">
                <a16:creationId xmlns:a16="http://schemas.microsoft.com/office/drawing/2014/main" id="{78715A9B-31E3-6889-94EF-FD3C6B05C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sp>
        <p:nvSpPr>
          <p:cNvPr id="11" name="TextBox 10">
            <a:extLst>
              <a:ext uri="{FF2B5EF4-FFF2-40B4-BE49-F238E27FC236}">
                <a16:creationId xmlns:a16="http://schemas.microsoft.com/office/drawing/2014/main" id="{5D773D9F-0D74-BD54-D582-615244422C67}"/>
              </a:ext>
            </a:extLst>
          </p:cNvPr>
          <p:cNvSpPr txBox="1"/>
          <p:nvPr/>
        </p:nvSpPr>
        <p:spPr>
          <a:xfrm>
            <a:off x="433339" y="1878378"/>
            <a:ext cx="1017789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000" b="1" i="0" u="none" strike="noStrike" cap="none" spc="0" baseline="0">
                <a:solidFill>
                  <a:schemeClr val="tx1"/>
                </a:solidFill>
                <a:effectLst/>
                <a:uFillTx/>
                <a:latin typeface="Montserrat" pitchFamily="2" charset="0"/>
                <a:sym typeface="Helvetica Neue Light"/>
              </a:rPr>
              <a:t>Downloadable In-Store Signage</a:t>
            </a:r>
            <a:endParaRPr lang="en-US" sz="3000" b="0" i="0" u="none" strike="noStrike" cap="none" spc="0" baseline="0">
              <a:solidFill>
                <a:schemeClr val="tx1"/>
              </a:solidFill>
              <a:effectLst/>
              <a:uFillTx/>
              <a:latin typeface="Montserrat" pitchFamily="2" charset="0"/>
              <a:sym typeface="Helvetica Neue Light"/>
            </a:endParaRPr>
          </a:p>
        </p:txBody>
      </p:sp>
      <p:grpSp>
        <p:nvGrpSpPr>
          <p:cNvPr id="8" name="Group 7">
            <a:extLst>
              <a:ext uri="{FF2B5EF4-FFF2-40B4-BE49-F238E27FC236}">
                <a16:creationId xmlns:a16="http://schemas.microsoft.com/office/drawing/2014/main" id="{FA56BDBE-F6E4-702C-0D93-FFE0D380F213}"/>
              </a:ext>
            </a:extLst>
          </p:cNvPr>
          <p:cNvGrpSpPr>
            <a:grpSpLocks noChangeAspect="1"/>
          </p:cNvGrpSpPr>
          <p:nvPr/>
        </p:nvGrpSpPr>
        <p:grpSpPr>
          <a:xfrm>
            <a:off x="1724867" y="3852826"/>
            <a:ext cx="4255798" cy="2607519"/>
            <a:chOff x="561972" y="3031914"/>
            <a:chExt cx="5235943" cy="3208052"/>
          </a:xfrm>
        </p:grpSpPr>
        <p:pic>
          <p:nvPicPr>
            <p:cNvPr id="6" name="Picture 5" descr="A black and yellow poster with text&#10;&#10;AI-generated content may be incorrect.">
              <a:extLst>
                <a:ext uri="{FF2B5EF4-FFF2-40B4-BE49-F238E27FC236}">
                  <a16:creationId xmlns:a16="http://schemas.microsoft.com/office/drawing/2014/main" id="{74D0E9D6-FE9A-4AA5-0E5B-A1933F08B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2" y="3031914"/>
              <a:ext cx="5235943" cy="2864061"/>
            </a:xfrm>
            <a:prstGeom prst="rect">
              <a:avLst/>
            </a:prstGeom>
          </p:spPr>
        </p:pic>
        <p:sp>
          <p:nvSpPr>
            <p:cNvPr id="10" name="Rectangle 9">
              <a:extLst>
                <a:ext uri="{FF2B5EF4-FFF2-40B4-BE49-F238E27FC236}">
                  <a16:creationId xmlns:a16="http://schemas.microsoft.com/office/drawing/2014/main" id="{D1E36A77-DBB9-CE5A-8FD3-7B2ACAAFDC5F}"/>
                </a:ext>
              </a:extLst>
            </p:cNvPr>
            <p:cNvSpPr/>
            <p:nvPr/>
          </p:nvSpPr>
          <p:spPr>
            <a:xfrm>
              <a:off x="561972" y="3031914"/>
              <a:ext cx="5235943" cy="3208052"/>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13" name="Group 12">
            <a:extLst>
              <a:ext uri="{FF2B5EF4-FFF2-40B4-BE49-F238E27FC236}">
                <a16:creationId xmlns:a16="http://schemas.microsoft.com/office/drawing/2014/main" id="{FC969244-DF9C-1112-D365-F7BC97E05A9E}"/>
              </a:ext>
            </a:extLst>
          </p:cNvPr>
          <p:cNvGrpSpPr>
            <a:grpSpLocks noChangeAspect="1"/>
          </p:cNvGrpSpPr>
          <p:nvPr/>
        </p:nvGrpSpPr>
        <p:grpSpPr>
          <a:xfrm>
            <a:off x="7712419" y="3026373"/>
            <a:ext cx="3647011" cy="3642721"/>
            <a:chOff x="7233479" y="2184797"/>
            <a:chExt cx="4280583" cy="4275548"/>
          </a:xfrm>
        </p:grpSpPr>
        <p:pic>
          <p:nvPicPr>
            <p:cNvPr id="3" name="Picture 2" descr="A yellow and black background with text&#10;&#10;AI-generated content may be incorrect.">
              <a:extLst>
                <a:ext uri="{FF2B5EF4-FFF2-40B4-BE49-F238E27FC236}">
                  <a16:creationId xmlns:a16="http://schemas.microsoft.com/office/drawing/2014/main" id="{30D8FA28-F4B9-C3B2-5072-806162760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515" y="2184797"/>
              <a:ext cx="4275547" cy="4275547"/>
            </a:xfrm>
            <a:prstGeom prst="rect">
              <a:avLst/>
            </a:prstGeom>
          </p:spPr>
        </p:pic>
        <p:sp>
          <p:nvSpPr>
            <p:cNvPr id="12" name="Rectangle 11">
              <a:extLst>
                <a:ext uri="{FF2B5EF4-FFF2-40B4-BE49-F238E27FC236}">
                  <a16:creationId xmlns:a16="http://schemas.microsoft.com/office/drawing/2014/main" id="{770DC04A-4085-1278-1A2C-DF884FB48FC2}"/>
                </a:ext>
              </a:extLst>
            </p:cNvPr>
            <p:cNvSpPr/>
            <p:nvPr/>
          </p:nvSpPr>
          <p:spPr>
            <a:xfrm>
              <a:off x="7233479" y="2184798"/>
              <a:ext cx="4275547" cy="427554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4" name="TextBox 3">
            <a:extLst>
              <a:ext uri="{FF2B5EF4-FFF2-40B4-BE49-F238E27FC236}">
                <a16:creationId xmlns:a16="http://schemas.microsoft.com/office/drawing/2014/main" id="{A5F273E6-5192-04C7-22F3-D0B49C44A4FC}"/>
              </a:ext>
            </a:extLst>
          </p:cNvPr>
          <p:cNvSpPr txBox="1"/>
          <p:nvPr/>
        </p:nvSpPr>
        <p:spPr>
          <a:xfrm>
            <a:off x="454604" y="2434602"/>
            <a:ext cx="8689395"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5500"/>
            <a:r>
              <a:rPr lang="en-US" sz="1600">
                <a:latin typeface="Montserrat" pitchFamily="2" charset="0"/>
                <a:ea typeface="+mn-lt"/>
                <a:cs typeface="+mn-lt"/>
              </a:rPr>
              <a:t>The below signage is available and ready to be adapted for your needs. From resizing to reformatting or light customization, we’re equipped to support you.</a:t>
            </a:r>
          </a:p>
          <a:p>
            <a:pPr defTabSz="825500"/>
            <a:endParaRPr lang="en-US" sz="1600">
              <a:latin typeface="Montserrat" pitchFamily="2" charset="0"/>
              <a:ea typeface="+mn-lt"/>
              <a:cs typeface="+mn-lt"/>
            </a:endParaRPr>
          </a:p>
          <a:p>
            <a:pPr defTabSz="825500"/>
            <a:r>
              <a:rPr lang="en-US" sz="1600">
                <a:latin typeface="Montserrat" pitchFamily="2" charset="0"/>
                <a:ea typeface="Calibri Light"/>
                <a:cs typeface="Calibri Light"/>
              </a:rPr>
              <a:t>Interested in in-store signage? Reach out to Katie Hayes at khayes@eggnutritioncenter.org for additional assistance.</a:t>
            </a:r>
          </a:p>
          <a:p>
            <a:pPr defTabSz="825500"/>
            <a:endParaRPr lang="en-US" sz="1600">
              <a:latin typeface="Montserrat" pitchFamily="2" charset="0"/>
            </a:endParaRPr>
          </a:p>
        </p:txBody>
      </p:sp>
    </p:spTree>
    <p:extLst>
      <p:ext uri="{BB962C8B-B14F-4D97-AF65-F5344CB8AC3E}">
        <p14:creationId xmlns:p14="http://schemas.microsoft.com/office/powerpoint/2010/main" val="18463093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CCE9-7116-EE8F-4E62-C77DBDC8E0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CC6F1D-F097-B829-93D7-64B66811C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40AFF495-67E3-0FC9-0CF8-616936ED58A4}"/>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Resources to Share with Retailers</a:t>
            </a:r>
          </a:p>
        </p:txBody>
      </p:sp>
      <p:pic>
        <p:nvPicPr>
          <p:cNvPr id="9" name="Picture 8" descr="A black background with a black line&#10;&#10;AI-generated content may be incorrect.">
            <a:extLst>
              <a:ext uri="{FF2B5EF4-FFF2-40B4-BE49-F238E27FC236}">
                <a16:creationId xmlns:a16="http://schemas.microsoft.com/office/drawing/2014/main" id="{D88AF23B-25DE-C75F-71F4-799AEA8CE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sp>
        <p:nvSpPr>
          <p:cNvPr id="11" name="TextBox 10">
            <a:extLst>
              <a:ext uri="{FF2B5EF4-FFF2-40B4-BE49-F238E27FC236}">
                <a16:creationId xmlns:a16="http://schemas.microsoft.com/office/drawing/2014/main" id="{0FBBD973-C0BD-A08B-DCF1-CD7690E323ED}"/>
              </a:ext>
            </a:extLst>
          </p:cNvPr>
          <p:cNvSpPr txBox="1"/>
          <p:nvPr/>
        </p:nvSpPr>
        <p:spPr>
          <a:xfrm>
            <a:off x="683204" y="1872551"/>
            <a:ext cx="11240917"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000" b="1" i="0" u="none" strike="noStrike" cap="none" spc="0" baseline="0">
                <a:solidFill>
                  <a:schemeClr val="tx1"/>
                </a:solidFill>
                <a:effectLst/>
                <a:uFillTx/>
                <a:latin typeface="Montserrat" pitchFamily="2" charset="0"/>
                <a:sym typeface="Helvetica Neue Light"/>
              </a:rPr>
              <a:t>Guides to Drive Shopper Engagement</a:t>
            </a:r>
            <a:endParaRPr lang="en-US" sz="3000" b="0" i="0" u="none" strike="noStrike" cap="none" spc="0" baseline="0">
              <a:solidFill>
                <a:schemeClr val="tx1"/>
              </a:solidFill>
              <a:effectLst/>
              <a:uFillTx/>
              <a:latin typeface="Montserrat" pitchFamily="2" charset="0"/>
              <a:sym typeface="Helvetica Neue Light"/>
            </a:endParaRPr>
          </a:p>
        </p:txBody>
      </p:sp>
      <p:pic>
        <p:nvPicPr>
          <p:cNvPr id="2" name="Picture 1">
            <a:extLst>
              <a:ext uri="{FF2B5EF4-FFF2-40B4-BE49-F238E27FC236}">
                <a16:creationId xmlns:a16="http://schemas.microsoft.com/office/drawing/2014/main" id="{C0AAE8C1-537B-2C0A-3B0F-A4440C918254}"/>
              </a:ext>
            </a:extLst>
          </p:cNvPr>
          <p:cNvPicPr>
            <a:picLocks noChangeAspect="1"/>
          </p:cNvPicPr>
          <p:nvPr/>
        </p:nvPicPr>
        <p:blipFill>
          <a:blip r:embed="rId4"/>
          <a:stretch>
            <a:fillRect/>
          </a:stretch>
        </p:blipFill>
        <p:spPr>
          <a:xfrm>
            <a:off x="6663254" y="2647949"/>
            <a:ext cx="3041462" cy="3949633"/>
          </a:xfrm>
          <a:prstGeom prst="rect">
            <a:avLst/>
          </a:prstGeom>
          <a:ln>
            <a:solidFill>
              <a:srgbClr val="FCB73E"/>
            </a:solidFill>
          </a:ln>
        </p:spPr>
      </p:pic>
      <p:pic>
        <p:nvPicPr>
          <p:cNvPr id="4" name="Picture 3">
            <a:extLst>
              <a:ext uri="{FF2B5EF4-FFF2-40B4-BE49-F238E27FC236}">
                <a16:creationId xmlns:a16="http://schemas.microsoft.com/office/drawing/2014/main" id="{B4C073F5-9470-28EC-DB76-0110A6D3DC0F}"/>
              </a:ext>
            </a:extLst>
          </p:cNvPr>
          <p:cNvPicPr>
            <a:picLocks noChangeAspect="1"/>
          </p:cNvPicPr>
          <p:nvPr/>
        </p:nvPicPr>
        <p:blipFill>
          <a:blip r:embed="rId5"/>
          <a:srcRect l="1629" b="4662"/>
          <a:stretch/>
        </p:blipFill>
        <p:spPr>
          <a:xfrm>
            <a:off x="3273552" y="2648358"/>
            <a:ext cx="3148593" cy="3949225"/>
          </a:xfrm>
          <a:prstGeom prst="rect">
            <a:avLst/>
          </a:prstGeom>
          <a:ln>
            <a:solidFill>
              <a:srgbClr val="FCB73E"/>
            </a:solidFill>
          </a:ln>
        </p:spPr>
      </p:pic>
      <p:sp>
        <p:nvSpPr>
          <p:cNvPr id="13" name="TextBox 12">
            <a:extLst>
              <a:ext uri="{FF2B5EF4-FFF2-40B4-BE49-F238E27FC236}">
                <a16:creationId xmlns:a16="http://schemas.microsoft.com/office/drawing/2014/main" id="{C5B98832-35E6-F6EB-2DF1-66A20B6BA527}"/>
              </a:ext>
            </a:extLst>
          </p:cNvPr>
          <p:cNvSpPr txBox="1"/>
          <p:nvPr/>
        </p:nvSpPr>
        <p:spPr>
          <a:xfrm>
            <a:off x="454605" y="3961045"/>
            <a:ext cx="2512271"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FCB73E"/>
                </a:solidFill>
                <a:effectLst/>
                <a:uFillTx/>
                <a:latin typeface="Montserrat" pitchFamily="2" charset="0"/>
                <a:ea typeface="Helvetica Neue"/>
                <a:cs typeface="Helvetica Neue"/>
                <a:sym typeface="Helvetica Neue"/>
              </a:rPr>
              <a:t>Communication Starters </a:t>
            </a:r>
          </a:p>
          <a:p>
            <a:pPr marL="0" marR="0" indent="0" algn="ctr" defTabSz="825500" rtl="0" fontAlgn="auto" latinLnBrk="0" hangingPunct="0">
              <a:lnSpc>
                <a:spcPct val="100000"/>
              </a:lnSpc>
              <a:spcBef>
                <a:spcPts val="0"/>
              </a:spcBef>
              <a:spcAft>
                <a:spcPts val="0"/>
              </a:spcAft>
              <a:buClrTx/>
              <a:buSzTx/>
              <a:buFontTx/>
              <a:buNone/>
              <a:tabLst/>
            </a:pPr>
            <a:r>
              <a:rPr kumimoji="0" lang="en-US" sz="1600" i="0" u="none" strike="noStrike" cap="none" spc="0" normalizeH="0" baseline="0">
                <a:ln>
                  <a:noFill/>
                </a:ln>
                <a:solidFill>
                  <a:srgbClr val="354960"/>
                </a:solidFill>
                <a:effectLst/>
                <a:uFillTx/>
                <a:latin typeface="Montserrat" pitchFamily="2" charset="0"/>
                <a:ea typeface="Helvetica Neue"/>
                <a:cs typeface="Helvetica Neue"/>
                <a:sym typeface="Helvetica Neue"/>
              </a:rPr>
              <a:t>for intercom announcements, radio spots, or circulars</a:t>
            </a:r>
          </a:p>
        </p:txBody>
      </p:sp>
      <p:sp>
        <p:nvSpPr>
          <p:cNvPr id="14" name="TextBox 13">
            <a:extLst>
              <a:ext uri="{FF2B5EF4-FFF2-40B4-BE49-F238E27FC236}">
                <a16:creationId xmlns:a16="http://schemas.microsoft.com/office/drawing/2014/main" id="{5A3CB89A-1C39-6D75-4CE5-353B03FF5F8C}"/>
              </a:ext>
            </a:extLst>
          </p:cNvPr>
          <p:cNvSpPr txBox="1"/>
          <p:nvPr/>
        </p:nvSpPr>
        <p:spPr>
          <a:xfrm>
            <a:off x="9775693" y="4089834"/>
            <a:ext cx="227819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1600" b="1">
                <a:solidFill>
                  <a:srgbClr val="FCB73E"/>
                </a:solidFill>
                <a:latin typeface="Montserrat"/>
                <a:ea typeface="Helvetica Neue"/>
                <a:cs typeface="Helvetica Neue"/>
              </a:rPr>
              <a:t>Virtual Cooking Demo Guide</a:t>
            </a:r>
            <a:endParaRPr lang="en-US" sz="1600" b="1" i="0" u="none" strike="noStrike" cap="none" spc="0" normalizeH="0" baseline="0">
              <a:ln>
                <a:noFill/>
              </a:ln>
              <a:solidFill>
                <a:srgbClr val="FCB73E"/>
              </a:solidFill>
              <a:effectLst/>
              <a:uFillTx/>
              <a:latin typeface="Montserrat" pitchFamily="2" charset="0"/>
              <a:ea typeface="Helvetica Neue"/>
              <a:cs typeface="Helvetica Neue"/>
            </a:endParaRPr>
          </a:p>
        </p:txBody>
      </p:sp>
    </p:spTree>
    <p:extLst>
      <p:ext uri="{BB962C8B-B14F-4D97-AF65-F5344CB8AC3E}">
        <p14:creationId xmlns:p14="http://schemas.microsoft.com/office/powerpoint/2010/main" val="252501502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5724-513E-1A62-4F7A-4787612D13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415EECC-DBB8-2FA1-2F3A-FE7724BBE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972E7062-8026-23C3-97B8-30F0C45B8CD3}"/>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Resources to Share with Retailers</a:t>
            </a:r>
          </a:p>
        </p:txBody>
      </p:sp>
      <p:pic>
        <p:nvPicPr>
          <p:cNvPr id="9" name="Picture 8" descr="A black background with a black line&#10;&#10;AI-generated content may be incorrect.">
            <a:extLst>
              <a:ext uri="{FF2B5EF4-FFF2-40B4-BE49-F238E27FC236}">
                <a16:creationId xmlns:a16="http://schemas.microsoft.com/office/drawing/2014/main" id="{7773C979-40CE-2EB0-9D7F-7C937DABA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sp>
        <p:nvSpPr>
          <p:cNvPr id="11" name="TextBox 10">
            <a:extLst>
              <a:ext uri="{FF2B5EF4-FFF2-40B4-BE49-F238E27FC236}">
                <a16:creationId xmlns:a16="http://schemas.microsoft.com/office/drawing/2014/main" id="{69287933-5351-035A-FAEA-6FA378A9A3B8}"/>
              </a:ext>
            </a:extLst>
          </p:cNvPr>
          <p:cNvSpPr txBox="1"/>
          <p:nvPr/>
        </p:nvSpPr>
        <p:spPr>
          <a:xfrm>
            <a:off x="683204" y="1872551"/>
            <a:ext cx="11240917"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ctr"/>
            <a:r>
              <a:rPr lang="en-US" sz="3000" b="1" i="0" u="none" strike="noStrike" cap="none" spc="0" baseline="0">
                <a:solidFill>
                  <a:schemeClr val="tx1"/>
                </a:solidFill>
                <a:effectLst/>
                <a:uFillTx/>
                <a:latin typeface="Montserrat" pitchFamily="2" charset="0"/>
                <a:sym typeface="Helvetica Neue Light"/>
              </a:rPr>
              <a:t>Educational Information</a:t>
            </a:r>
          </a:p>
          <a:p>
            <a:pPr algn="ctr"/>
            <a:r>
              <a:rPr lang="en-US" sz="1600">
                <a:latin typeface="Montserrat"/>
                <a:ea typeface="Helvetica Neue"/>
                <a:cs typeface="Helvetica Neue"/>
                <a:sym typeface="Helvetica Neue"/>
              </a:rPr>
              <a:t>for newsletters, website articles, or 1:1 counseling appointments</a:t>
            </a:r>
            <a:endParaRPr lang="en-US" sz="1600" b="1" i="0" u="none" strike="noStrike" cap="none" spc="0" baseline="0">
              <a:effectLst/>
              <a:uFillTx/>
              <a:latin typeface="Montserrat"/>
              <a:sym typeface="Helvetica Neue Light"/>
            </a:endParaRPr>
          </a:p>
          <a:p>
            <a:pPr algn="ctr"/>
            <a:endParaRPr lang="en-US" sz="3000" b="0" i="0" u="none" strike="noStrike" cap="none" spc="0" baseline="0">
              <a:solidFill>
                <a:schemeClr val="tx1"/>
              </a:solidFill>
              <a:effectLst/>
              <a:uFillTx/>
              <a:latin typeface="Montserrat" pitchFamily="2" charset="0"/>
              <a:sym typeface="Helvetica Neue Light"/>
            </a:endParaRPr>
          </a:p>
        </p:txBody>
      </p:sp>
      <p:grpSp>
        <p:nvGrpSpPr>
          <p:cNvPr id="3" name="Group 2">
            <a:extLst>
              <a:ext uri="{FF2B5EF4-FFF2-40B4-BE49-F238E27FC236}">
                <a16:creationId xmlns:a16="http://schemas.microsoft.com/office/drawing/2014/main" id="{AA18A6B2-FB12-E04D-D8F3-3250EB9D1701}"/>
              </a:ext>
            </a:extLst>
          </p:cNvPr>
          <p:cNvGrpSpPr/>
          <p:nvPr/>
        </p:nvGrpSpPr>
        <p:grpSpPr>
          <a:xfrm>
            <a:off x="974774" y="2961337"/>
            <a:ext cx="2364565" cy="3689327"/>
            <a:chOff x="299273" y="2928783"/>
            <a:chExt cx="2559182" cy="3992981"/>
          </a:xfrm>
        </p:grpSpPr>
        <p:pic>
          <p:nvPicPr>
            <p:cNvPr id="6" name="Picture 5">
              <a:extLst>
                <a:ext uri="{FF2B5EF4-FFF2-40B4-BE49-F238E27FC236}">
                  <a16:creationId xmlns:a16="http://schemas.microsoft.com/office/drawing/2014/main" id="{F04F149F-B92D-5FEC-D81A-EB1540880C1B}"/>
                </a:ext>
              </a:extLst>
            </p:cNvPr>
            <p:cNvPicPr>
              <a:picLocks noChangeAspect="1"/>
            </p:cNvPicPr>
            <p:nvPr/>
          </p:nvPicPr>
          <p:blipFill>
            <a:blip r:embed="rId4"/>
            <a:stretch>
              <a:fillRect/>
            </a:stretch>
          </p:blipFill>
          <p:spPr>
            <a:xfrm>
              <a:off x="299273" y="2928783"/>
              <a:ext cx="2559182" cy="3340272"/>
            </a:xfrm>
            <a:prstGeom prst="rect">
              <a:avLst/>
            </a:prstGeom>
          </p:spPr>
        </p:pic>
        <p:sp>
          <p:nvSpPr>
            <p:cNvPr id="8" name="TextBox 7">
              <a:extLst>
                <a:ext uri="{FF2B5EF4-FFF2-40B4-BE49-F238E27FC236}">
                  <a16:creationId xmlns:a16="http://schemas.microsoft.com/office/drawing/2014/main" id="{78DA84D3-C5B2-985C-C270-9742D8E6E88E}"/>
                </a:ext>
              </a:extLst>
            </p:cNvPr>
            <p:cNvSpPr txBox="1"/>
            <p:nvPr/>
          </p:nvSpPr>
          <p:spPr>
            <a:xfrm>
              <a:off x="299273" y="6344376"/>
              <a:ext cx="2559182" cy="5773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FCB73E"/>
                  </a:solidFill>
                  <a:effectLst/>
                  <a:uFillTx/>
                  <a:latin typeface="Montserrat" pitchFamily="2" charset="0"/>
                  <a:ea typeface="Helvetica Neue"/>
                  <a:cs typeface="Helvetica Neue"/>
                  <a:sym typeface="Helvetica Neue"/>
                </a:rPr>
                <a:t>Nutrition in an Egg Shell Handout</a:t>
              </a:r>
            </a:p>
          </p:txBody>
        </p:sp>
      </p:grpSp>
      <p:grpSp>
        <p:nvGrpSpPr>
          <p:cNvPr id="10" name="Group 9">
            <a:extLst>
              <a:ext uri="{FF2B5EF4-FFF2-40B4-BE49-F238E27FC236}">
                <a16:creationId xmlns:a16="http://schemas.microsoft.com/office/drawing/2014/main" id="{5A331AF1-8E5B-68DC-4126-0B2C399DD0A0}"/>
              </a:ext>
            </a:extLst>
          </p:cNvPr>
          <p:cNvGrpSpPr/>
          <p:nvPr/>
        </p:nvGrpSpPr>
        <p:grpSpPr>
          <a:xfrm>
            <a:off x="8768739" y="2961338"/>
            <a:ext cx="2384836" cy="3547166"/>
            <a:chOff x="2858455" y="2928784"/>
            <a:chExt cx="2559182" cy="3806485"/>
          </a:xfrm>
        </p:grpSpPr>
        <p:pic>
          <p:nvPicPr>
            <p:cNvPr id="12" name="Picture 11">
              <a:extLst>
                <a:ext uri="{FF2B5EF4-FFF2-40B4-BE49-F238E27FC236}">
                  <a16:creationId xmlns:a16="http://schemas.microsoft.com/office/drawing/2014/main" id="{A5200EB8-081A-6779-48E0-749B3D51D776}"/>
                </a:ext>
              </a:extLst>
            </p:cNvPr>
            <p:cNvPicPr>
              <a:picLocks noChangeAspect="1"/>
            </p:cNvPicPr>
            <p:nvPr/>
          </p:nvPicPr>
          <p:blipFill>
            <a:blip r:embed="rId5"/>
            <a:stretch>
              <a:fillRect/>
            </a:stretch>
          </p:blipFill>
          <p:spPr>
            <a:xfrm>
              <a:off x="3053906" y="2928784"/>
              <a:ext cx="2312958" cy="3340272"/>
            </a:xfrm>
            <a:prstGeom prst="rect">
              <a:avLst/>
            </a:prstGeom>
            <a:ln>
              <a:solidFill>
                <a:srgbClr val="FCB73E"/>
              </a:solidFill>
            </a:ln>
          </p:spPr>
        </p:pic>
        <p:sp>
          <p:nvSpPr>
            <p:cNvPr id="15" name="TextBox 14">
              <a:extLst>
                <a:ext uri="{FF2B5EF4-FFF2-40B4-BE49-F238E27FC236}">
                  <a16:creationId xmlns:a16="http://schemas.microsoft.com/office/drawing/2014/main" id="{F48717AE-7548-F4A7-19B6-62CE63BEBC7D}"/>
                </a:ext>
              </a:extLst>
            </p:cNvPr>
            <p:cNvSpPr txBox="1"/>
            <p:nvPr/>
          </p:nvSpPr>
          <p:spPr>
            <a:xfrm>
              <a:off x="2858455" y="6391057"/>
              <a:ext cx="2559182" cy="344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FCB73E"/>
                  </a:solidFill>
                  <a:effectLst/>
                  <a:uFillTx/>
                  <a:latin typeface="Montserrat" pitchFamily="2" charset="0"/>
                  <a:ea typeface="Helvetica Neue"/>
                  <a:cs typeface="Helvetica Neue"/>
                  <a:sym typeface="Helvetica Neue"/>
                </a:rPr>
                <a:t>Backgrounder</a:t>
              </a:r>
            </a:p>
          </p:txBody>
        </p:sp>
      </p:grpSp>
      <p:grpSp>
        <p:nvGrpSpPr>
          <p:cNvPr id="18" name="Group 17">
            <a:extLst>
              <a:ext uri="{FF2B5EF4-FFF2-40B4-BE49-F238E27FC236}">
                <a16:creationId xmlns:a16="http://schemas.microsoft.com/office/drawing/2014/main" id="{C63CF095-3F18-8683-4C6F-6177FCEA0F4D}"/>
              </a:ext>
            </a:extLst>
          </p:cNvPr>
          <p:cNvGrpSpPr/>
          <p:nvPr/>
        </p:nvGrpSpPr>
        <p:grpSpPr>
          <a:xfrm>
            <a:off x="4022542" y="2961337"/>
            <a:ext cx="4059307" cy="3689326"/>
            <a:chOff x="4068189" y="2909153"/>
            <a:chExt cx="4055622" cy="3741510"/>
          </a:xfrm>
        </p:grpSpPr>
        <p:sp>
          <p:nvSpPr>
            <p:cNvPr id="16" name="TextBox 15">
              <a:extLst>
                <a:ext uri="{FF2B5EF4-FFF2-40B4-BE49-F238E27FC236}">
                  <a16:creationId xmlns:a16="http://schemas.microsoft.com/office/drawing/2014/main" id="{2F132310-02D8-4BC0-89FB-CF84C365FCDB}"/>
                </a:ext>
              </a:extLst>
            </p:cNvPr>
            <p:cNvSpPr txBox="1"/>
            <p:nvPr/>
          </p:nvSpPr>
          <p:spPr>
            <a:xfrm>
              <a:off x="4612100" y="6117184"/>
              <a:ext cx="27983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400" b="1">
                  <a:solidFill>
                    <a:srgbClr val="FCB73E"/>
                  </a:solidFill>
                  <a:latin typeface="Montserrat" pitchFamily="2" charset="0"/>
                  <a:ea typeface="Helvetica Neue"/>
                  <a:cs typeface="Helvetica Neue"/>
                  <a:sym typeface="Helvetica Neue"/>
                </a:rPr>
                <a:t>Dozen Reasons Why Eggs are Healthy Handout</a:t>
              </a:r>
              <a:endParaRPr kumimoji="0" lang="en-US" sz="1400" b="1" i="0" u="none" strike="noStrike" cap="none" spc="0" normalizeH="0" baseline="0">
                <a:ln>
                  <a:noFill/>
                </a:ln>
                <a:solidFill>
                  <a:srgbClr val="FCB73E"/>
                </a:solidFill>
                <a:effectLst/>
                <a:uFillTx/>
                <a:latin typeface="Montserrat" pitchFamily="2" charset="0"/>
                <a:ea typeface="Helvetica Neue"/>
                <a:cs typeface="Helvetica Neue"/>
                <a:sym typeface="Helvetica Neue"/>
              </a:endParaRPr>
            </a:p>
          </p:txBody>
        </p:sp>
        <p:pic>
          <p:nvPicPr>
            <p:cNvPr id="17" name="Picture 16">
              <a:extLst>
                <a:ext uri="{FF2B5EF4-FFF2-40B4-BE49-F238E27FC236}">
                  <a16:creationId xmlns:a16="http://schemas.microsoft.com/office/drawing/2014/main" id="{4D09354C-7987-C539-E989-802EE16566B3}"/>
                </a:ext>
              </a:extLst>
            </p:cNvPr>
            <p:cNvPicPr>
              <a:picLocks noChangeAspect="1"/>
            </p:cNvPicPr>
            <p:nvPr/>
          </p:nvPicPr>
          <p:blipFill>
            <a:blip r:embed="rId6"/>
            <a:stretch>
              <a:fillRect/>
            </a:stretch>
          </p:blipFill>
          <p:spPr>
            <a:xfrm>
              <a:off x="4068189" y="2909153"/>
              <a:ext cx="4055622" cy="3168591"/>
            </a:xfrm>
            <a:prstGeom prst="rect">
              <a:avLst/>
            </a:prstGeom>
          </p:spPr>
        </p:pic>
      </p:grpSp>
    </p:spTree>
    <p:extLst>
      <p:ext uri="{BB962C8B-B14F-4D97-AF65-F5344CB8AC3E}">
        <p14:creationId xmlns:p14="http://schemas.microsoft.com/office/powerpoint/2010/main" val="296354236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B2AF-3FD9-0586-3480-5D90074EEE78}"/>
            </a:ext>
          </a:extLst>
        </p:cNvPr>
        <p:cNvGrpSpPr/>
        <p:nvPr/>
      </p:nvGrpSpPr>
      <p:grpSpPr>
        <a:xfrm>
          <a:off x="0" y="0"/>
          <a:ext cx="0" cy="0"/>
          <a:chOff x="0" y="0"/>
          <a:chExt cx="0" cy="0"/>
        </a:xfrm>
      </p:grpSpPr>
      <p:pic>
        <p:nvPicPr>
          <p:cNvPr id="4" name="Picture 3" descr="A close up of food&#10;&#10;AI-generated content may be incorrect.">
            <a:extLst>
              <a:ext uri="{FF2B5EF4-FFF2-40B4-BE49-F238E27FC236}">
                <a16:creationId xmlns:a16="http://schemas.microsoft.com/office/drawing/2014/main" id="{38C56275-B0E3-12BB-BBD5-EC831F5C722D}"/>
              </a:ext>
            </a:extLst>
          </p:cNvPr>
          <p:cNvPicPr>
            <a:picLocks noChangeAspect="1"/>
          </p:cNvPicPr>
          <p:nvPr/>
        </p:nvPicPr>
        <p:blipFill>
          <a:blip r:embed="rId3">
            <a:extLst>
              <a:ext uri="{28A0092B-C50C-407E-A947-70E740481C1C}">
                <a14:useLocalDpi xmlns:a14="http://schemas.microsoft.com/office/drawing/2010/main" val="0"/>
              </a:ext>
            </a:extLst>
          </a:blip>
          <a:srcRect l="12297" t="15346"/>
          <a:stretch/>
        </p:blipFill>
        <p:spPr>
          <a:xfrm rot="10800000">
            <a:off x="4239602" y="1052480"/>
            <a:ext cx="7952398" cy="5805519"/>
          </a:xfrm>
          <a:prstGeom prst="rect">
            <a:avLst/>
          </a:prstGeom>
        </p:spPr>
      </p:pic>
      <p:sp>
        <p:nvSpPr>
          <p:cNvPr id="3" name="TextBox 2">
            <a:extLst>
              <a:ext uri="{FF2B5EF4-FFF2-40B4-BE49-F238E27FC236}">
                <a16:creationId xmlns:a16="http://schemas.microsoft.com/office/drawing/2014/main" id="{413A28A2-2AD3-984C-6D04-BEDDC35E6AFD}"/>
              </a:ext>
            </a:extLst>
          </p:cNvPr>
          <p:cNvSpPr txBox="1"/>
          <p:nvPr/>
        </p:nvSpPr>
        <p:spPr>
          <a:xfrm>
            <a:off x="69650" y="3054576"/>
            <a:ext cx="686287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5000" b="1" kern="0">
                <a:latin typeface="Montserrat" pitchFamily="2" charset="0"/>
              </a:rPr>
              <a:t>Digital</a:t>
            </a:r>
          </a:p>
          <a:p>
            <a:pPr algn="ctr" defTabSz="825500" hangingPunct="0"/>
            <a:r>
              <a:rPr kumimoji="0" lang="en-US" sz="5000" b="1" i="0" u="none" strike="noStrike" kern="0" cap="none" spc="0" normalizeH="0" baseline="0">
                <a:ln>
                  <a:noFill/>
                </a:ln>
                <a:effectLst/>
                <a:uFillTx/>
                <a:latin typeface="Montserrat" pitchFamily="2" charset="0"/>
                <a:ea typeface="Helvetica Neue"/>
                <a:cs typeface="Helvetica Neue"/>
                <a:sym typeface="Helvetica Neue"/>
              </a:rPr>
              <a:t>Ads</a:t>
            </a:r>
            <a:endParaRPr kumimoji="0" lang="en-US" sz="3000" b="1" i="0" u="none" strike="noStrike" cap="none" spc="0" normalizeH="0" baseline="0">
              <a:ln>
                <a:noFill/>
              </a:ln>
              <a:effectLst/>
              <a:uFillTx/>
              <a:latin typeface="Montserrat" pitchFamily="2" charset="0"/>
              <a:ea typeface="Helvetica Neue"/>
              <a:cs typeface="Helvetica Neue"/>
              <a:sym typeface="Helvetica Neue"/>
            </a:endParaRPr>
          </a:p>
        </p:txBody>
      </p:sp>
      <p:pic>
        <p:nvPicPr>
          <p:cNvPr id="8" name="Picture 7" descr="A black and yellow background&#10;&#10;AI-generated content may be incorrect.">
            <a:extLst>
              <a:ext uri="{FF2B5EF4-FFF2-40B4-BE49-F238E27FC236}">
                <a16:creationId xmlns:a16="http://schemas.microsoft.com/office/drawing/2014/main" id="{012E6279-ECBB-F067-B183-9EFF95255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535934" cy="3875314"/>
          </a:xfrm>
          <a:prstGeom prst="rect">
            <a:avLst/>
          </a:prstGeom>
        </p:spPr>
      </p:pic>
      <p:pic>
        <p:nvPicPr>
          <p:cNvPr id="2" name="Graphic 1">
            <a:extLst>
              <a:ext uri="{FF2B5EF4-FFF2-40B4-BE49-F238E27FC236}">
                <a16:creationId xmlns:a16="http://schemas.microsoft.com/office/drawing/2014/main" id="{1D7CEBB6-5EED-3B53-0952-B6D72A126E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63" y="309562"/>
            <a:ext cx="1252399" cy="904875"/>
          </a:xfrm>
          <a:prstGeom prst="rect">
            <a:avLst/>
          </a:prstGeom>
        </p:spPr>
      </p:pic>
    </p:spTree>
    <p:extLst>
      <p:ext uri="{BB962C8B-B14F-4D97-AF65-F5344CB8AC3E}">
        <p14:creationId xmlns:p14="http://schemas.microsoft.com/office/powerpoint/2010/main" val="27508880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AI-generated content may be incorrect.">
            <a:extLst>
              <a:ext uri="{FF2B5EF4-FFF2-40B4-BE49-F238E27FC236}">
                <a16:creationId xmlns:a16="http://schemas.microsoft.com/office/drawing/2014/main" id="{B4E4B88E-045A-D37C-758E-972C9556188C}"/>
              </a:ext>
            </a:extLst>
          </p:cNvPr>
          <p:cNvPicPr>
            <a:picLocks noChangeAspect="1"/>
          </p:cNvPicPr>
          <p:nvPr/>
        </p:nvPicPr>
        <p:blipFill>
          <a:blip r:embed="rId3">
            <a:extLst>
              <a:ext uri="{28A0092B-C50C-407E-A947-70E740481C1C}">
                <a14:useLocalDpi xmlns:a14="http://schemas.microsoft.com/office/drawing/2010/main" val="0"/>
              </a:ext>
            </a:extLst>
          </a:blip>
          <a:srcRect l="12297" t="15346"/>
          <a:stretch/>
        </p:blipFill>
        <p:spPr>
          <a:xfrm rot="10800000">
            <a:off x="4239602" y="1052480"/>
            <a:ext cx="7952398" cy="5805519"/>
          </a:xfrm>
          <a:prstGeom prst="rect">
            <a:avLst/>
          </a:prstGeom>
        </p:spPr>
      </p:pic>
      <p:sp>
        <p:nvSpPr>
          <p:cNvPr id="3" name="TextBox 2">
            <a:extLst>
              <a:ext uri="{FF2B5EF4-FFF2-40B4-BE49-F238E27FC236}">
                <a16:creationId xmlns:a16="http://schemas.microsoft.com/office/drawing/2014/main" id="{2B582B65-2E39-6D47-87BB-2843D2C9B6B4}"/>
              </a:ext>
            </a:extLst>
          </p:cNvPr>
          <p:cNvSpPr txBox="1"/>
          <p:nvPr/>
        </p:nvSpPr>
        <p:spPr>
          <a:xfrm>
            <a:off x="69650" y="3054576"/>
            <a:ext cx="6862878"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5000" b="1" kern="0">
                <a:latin typeface="Montserrat" pitchFamily="2" charset="0"/>
              </a:rPr>
              <a:t>Social Media</a:t>
            </a:r>
          </a:p>
          <a:p>
            <a:pPr algn="ctr" defTabSz="825500" hangingPunct="0"/>
            <a:r>
              <a:rPr lang="en-US" sz="5000" b="1" kern="0">
                <a:latin typeface="Montserrat" pitchFamily="2" charset="0"/>
              </a:rPr>
              <a:t>Posts</a:t>
            </a:r>
            <a:endParaRPr kumimoji="0" lang="en-US" sz="3000" b="1" i="0" u="none" strike="noStrike" cap="none" spc="0" normalizeH="0" baseline="0">
              <a:ln>
                <a:noFill/>
              </a:ln>
              <a:effectLst/>
              <a:uFillTx/>
              <a:latin typeface="Montserrat" pitchFamily="2" charset="0"/>
              <a:ea typeface="Helvetica Neue"/>
              <a:cs typeface="Helvetica Neue"/>
              <a:sym typeface="Helvetica Neue"/>
            </a:endParaRPr>
          </a:p>
        </p:txBody>
      </p:sp>
      <p:pic>
        <p:nvPicPr>
          <p:cNvPr id="8" name="Picture 7" descr="A black and yellow background&#10;&#10;AI-generated content may be incorrect.">
            <a:extLst>
              <a:ext uri="{FF2B5EF4-FFF2-40B4-BE49-F238E27FC236}">
                <a16:creationId xmlns:a16="http://schemas.microsoft.com/office/drawing/2014/main" id="{D8CA2742-32CF-D79C-DCB8-0DBDCA830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535934" cy="3875314"/>
          </a:xfrm>
          <a:prstGeom prst="rect">
            <a:avLst/>
          </a:prstGeom>
        </p:spPr>
      </p:pic>
      <p:pic>
        <p:nvPicPr>
          <p:cNvPr id="10" name="Graphic 9">
            <a:extLst>
              <a:ext uri="{FF2B5EF4-FFF2-40B4-BE49-F238E27FC236}">
                <a16:creationId xmlns:a16="http://schemas.microsoft.com/office/drawing/2014/main" id="{DBEC98CA-9A7D-D0A7-7831-79838E85EF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63" y="309562"/>
            <a:ext cx="1252399" cy="904875"/>
          </a:xfrm>
          <a:prstGeom prst="rect">
            <a:avLst/>
          </a:prstGeom>
        </p:spPr>
      </p:pic>
    </p:spTree>
    <p:extLst>
      <p:ext uri="{BB962C8B-B14F-4D97-AF65-F5344CB8AC3E}">
        <p14:creationId xmlns:p14="http://schemas.microsoft.com/office/powerpoint/2010/main" val="253438333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8663-A9C8-FDF9-EABF-300B7D12946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C234D2-4217-2F98-8965-FDAFBBDA3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F87794F0-5CF8-DE62-027B-066B7238E10F}"/>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Digital Ads</a:t>
            </a:r>
          </a:p>
        </p:txBody>
      </p:sp>
      <p:pic>
        <p:nvPicPr>
          <p:cNvPr id="9" name="Picture 8" descr="A black background with a black line&#10;&#10;AI-generated content may be incorrect.">
            <a:extLst>
              <a:ext uri="{FF2B5EF4-FFF2-40B4-BE49-F238E27FC236}">
                <a16:creationId xmlns:a16="http://schemas.microsoft.com/office/drawing/2014/main" id="{3368951C-04F6-3BF3-84C8-BC812DF06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sp>
        <p:nvSpPr>
          <p:cNvPr id="11" name="TextBox 10">
            <a:extLst>
              <a:ext uri="{FF2B5EF4-FFF2-40B4-BE49-F238E27FC236}">
                <a16:creationId xmlns:a16="http://schemas.microsoft.com/office/drawing/2014/main" id="{F5961F4A-DD83-6C82-9AA5-10A05767DF27}"/>
              </a:ext>
            </a:extLst>
          </p:cNvPr>
          <p:cNvSpPr txBox="1"/>
          <p:nvPr/>
        </p:nvSpPr>
        <p:spPr>
          <a:xfrm>
            <a:off x="418673" y="2120293"/>
            <a:ext cx="11276849"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825500"/>
            <a:r>
              <a:rPr lang="en-US" sz="1600">
                <a:latin typeface="Montserrat" pitchFamily="2" charset="0"/>
                <a:ea typeface="+mn-lt"/>
                <a:cs typeface="+mn-lt"/>
              </a:rPr>
              <a:t>The below creative is available and ready to be adapted for digital advertising. From resizing to reformatting or light customization, we’re equipped to support your media needs.</a:t>
            </a:r>
            <a:endParaRPr lang="en-US" sz="1600">
              <a:latin typeface="Montserrat" pitchFamily="2" charset="0"/>
            </a:endParaRPr>
          </a:p>
          <a:p>
            <a:pPr defTabSz="825500"/>
            <a:endParaRPr lang="en-US" sz="1600">
              <a:latin typeface="Montserrat" pitchFamily="2" charset="0"/>
              <a:ea typeface="Calibri Light"/>
              <a:cs typeface="Calibri Light"/>
            </a:endParaRPr>
          </a:p>
        </p:txBody>
      </p:sp>
      <p:pic>
        <p:nvPicPr>
          <p:cNvPr id="2" name="Picture 1" descr="A sign on a rope with a clothespin attached to it&#10;&#10;AI-generated content may be incorrect.">
            <a:extLst>
              <a:ext uri="{FF2B5EF4-FFF2-40B4-BE49-F238E27FC236}">
                <a16:creationId xmlns:a16="http://schemas.microsoft.com/office/drawing/2014/main" id="{501B2CC2-FAFF-57BA-2079-EF9C62B7F0E3}"/>
              </a:ext>
            </a:extLst>
          </p:cNvPr>
          <p:cNvPicPr>
            <a:picLocks noChangeAspect="1"/>
          </p:cNvPicPr>
          <p:nvPr/>
        </p:nvPicPr>
        <p:blipFill>
          <a:blip r:embed="rId4"/>
          <a:stretch>
            <a:fillRect/>
          </a:stretch>
        </p:blipFill>
        <p:spPr>
          <a:xfrm>
            <a:off x="266700" y="3443732"/>
            <a:ext cx="3764280" cy="3131820"/>
          </a:xfrm>
          <a:prstGeom prst="rect">
            <a:avLst/>
          </a:prstGeom>
        </p:spPr>
      </p:pic>
      <p:pic>
        <p:nvPicPr>
          <p:cNvPr id="4" name="Picture 3" descr="A bowl of food with eggs and vegetables&#10;&#10;AI-generated content may be incorrect.">
            <a:extLst>
              <a:ext uri="{FF2B5EF4-FFF2-40B4-BE49-F238E27FC236}">
                <a16:creationId xmlns:a16="http://schemas.microsoft.com/office/drawing/2014/main" id="{A11304B6-4BAA-FD4D-36C3-D146F9246138}"/>
              </a:ext>
            </a:extLst>
          </p:cNvPr>
          <p:cNvPicPr>
            <a:picLocks noChangeAspect="1"/>
          </p:cNvPicPr>
          <p:nvPr/>
        </p:nvPicPr>
        <p:blipFill>
          <a:blip r:embed="rId5"/>
          <a:stretch>
            <a:fillRect/>
          </a:stretch>
        </p:blipFill>
        <p:spPr>
          <a:xfrm>
            <a:off x="4226560" y="3451352"/>
            <a:ext cx="3764280" cy="3131820"/>
          </a:xfrm>
          <a:prstGeom prst="rect">
            <a:avLst/>
          </a:prstGeom>
          <a:ln>
            <a:solidFill>
              <a:srgbClr val="FCB73E"/>
            </a:solidFill>
          </a:ln>
        </p:spPr>
      </p:pic>
      <p:pic>
        <p:nvPicPr>
          <p:cNvPr id="13" name="Picture 12" descr="A plate of food with spoon and fork&#10;&#10;AI-generated content may be incorrect.">
            <a:extLst>
              <a:ext uri="{FF2B5EF4-FFF2-40B4-BE49-F238E27FC236}">
                <a16:creationId xmlns:a16="http://schemas.microsoft.com/office/drawing/2014/main" id="{D2DFE399-40D4-14D7-1FD7-93F4C414037C}"/>
              </a:ext>
            </a:extLst>
          </p:cNvPr>
          <p:cNvPicPr>
            <a:picLocks noChangeAspect="1"/>
          </p:cNvPicPr>
          <p:nvPr/>
        </p:nvPicPr>
        <p:blipFill>
          <a:blip r:embed="rId6"/>
          <a:stretch>
            <a:fillRect/>
          </a:stretch>
        </p:blipFill>
        <p:spPr>
          <a:xfrm>
            <a:off x="8196580" y="3448812"/>
            <a:ext cx="3774440" cy="3121660"/>
          </a:xfrm>
          <a:prstGeom prst="rect">
            <a:avLst/>
          </a:prstGeom>
        </p:spPr>
      </p:pic>
    </p:spTree>
    <p:extLst>
      <p:ext uri="{BB962C8B-B14F-4D97-AF65-F5344CB8AC3E}">
        <p14:creationId xmlns:p14="http://schemas.microsoft.com/office/powerpoint/2010/main" val="43736716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50256-B4D9-400F-BEFB-F37F2DB4302E}"/>
            </a:ext>
          </a:extLst>
        </p:cNvPr>
        <p:cNvGrpSpPr/>
        <p:nvPr/>
      </p:nvGrpSpPr>
      <p:grpSpPr>
        <a:xfrm>
          <a:off x="0" y="0"/>
          <a:ext cx="0" cy="0"/>
          <a:chOff x="0" y="0"/>
          <a:chExt cx="0" cy="0"/>
        </a:xfrm>
      </p:grpSpPr>
      <p:pic>
        <p:nvPicPr>
          <p:cNvPr id="4" name="Picture 3" descr="A close up of food&#10;&#10;AI-generated content may be incorrect.">
            <a:extLst>
              <a:ext uri="{FF2B5EF4-FFF2-40B4-BE49-F238E27FC236}">
                <a16:creationId xmlns:a16="http://schemas.microsoft.com/office/drawing/2014/main" id="{2A7DF3E7-D1D3-3597-977D-1C56A47A0742}"/>
              </a:ext>
            </a:extLst>
          </p:cNvPr>
          <p:cNvPicPr>
            <a:picLocks noChangeAspect="1"/>
          </p:cNvPicPr>
          <p:nvPr/>
        </p:nvPicPr>
        <p:blipFill>
          <a:blip r:embed="rId3">
            <a:extLst>
              <a:ext uri="{28A0092B-C50C-407E-A947-70E740481C1C}">
                <a14:useLocalDpi xmlns:a14="http://schemas.microsoft.com/office/drawing/2010/main" val="0"/>
              </a:ext>
            </a:extLst>
          </a:blip>
          <a:srcRect l="29286" t="15346" r="-1"/>
          <a:stretch/>
        </p:blipFill>
        <p:spPr>
          <a:xfrm rot="10800000">
            <a:off x="5763595" y="1052478"/>
            <a:ext cx="6411985" cy="5805519"/>
          </a:xfrm>
          <a:prstGeom prst="rect">
            <a:avLst/>
          </a:prstGeom>
        </p:spPr>
      </p:pic>
      <p:sp>
        <p:nvSpPr>
          <p:cNvPr id="3" name="TextBox 2">
            <a:extLst>
              <a:ext uri="{FF2B5EF4-FFF2-40B4-BE49-F238E27FC236}">
                <a16:creationId xmlns:a16="http://schemas.microsoft.com/office/drawing/2014/main" id="{DF583768-38A2-EF6F-2F38-4C002BA43AB4}"/>
              </a:ext>
            </a:extLst>
          </p:cNvPr>
          <p:cNvSpPr txBox="1"/>
          <p:nvPr/>
        </p:nvSpPr>
        <p:spPr>
          <a:xfrm>
            <a:off x="69650" y="3439296"/>
            <a:ext cx="6862878"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5000" b="1" kern="0">
                <a:latin typeface="Montserrat" pitchFamily="2" charset="0"/>
              </a:rPr>
              <a:t>Thank You!</a:t>
            </a:r>
            <a:endParaRPr kumimoji="0" lang="en-US" sz="3000" b="1" i="0" u="none" strike="noStrike" cap="none" spc="0" normalizeH="0" baseline="0">
              <a:ln>
                <a:noFill/>
              </a:ln>
              <a:effectLst/>
              <a:uFillTx/>
              <a:latin typeface="Montserrat" pitchFamily="2" charset="0"/>
              <a:ea typeface="Helvetica Neue"/>
              <a:cs typeface="Helvetica Neue"/>
              <a:sym typeface="Helvetica Neue"/>
            </a:endParaRPr>
          </a:p>
        </p:txBody>
      </p:sp>
      <p:pic>
        <p:nvPicPr>
          <p:cNvPr id="8" name="Picture 7" descr="A black and yellow background&#10;&#10;AI-generated content may be incorrect.">
            <a:extLst>
              <a:ext uri="{FF2B5EF4-FFF2-40B4-BE49-F238E27FC236}">
                <a16:creationId xmlns:a16="http://schemas.microsoft.com/office/drawing/2014/main" id="{7ED84C1E-62FA-097A-7BEE-E7669A7C1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535934" cy="3875314"/>
          </a:xfrm>
          <a:prstGeom prst="rect">
            <a:avLst/>
          </a:prstGeom>
        </p:spPr>
      </p:pic>
      <p:pic>
        <p:nvPicPr>
          <p:cNvPr id="2" name="Graphic 1">
            <a:extLst>
              <a:ext uri="{FF2B5EF4-FFF2-40B4-BE49-F238E27FC236}">
                <a16:creationId xmlns:a16="http://schemas.microsoft.com/office/drawing/2014/main" id="{9930F64A-448D-EF67-091A-864126C07F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263" y="309562"/>
            <a:ext cx="1252399" cy="904875"/>
          </a:xfrm>
          <a:prstGeom prst="rect">
            <a:avLst/>
          </a:prstGeom>
        </p:spPr>
      </p:pic>
      <p:pic>
        <p:nvPicPr>
          <p:cNvPr id="5" name="Picture 4">
            <a:extLst>
              <a:ext uri="{FF2B5EF4-FFF2-40B4-BE49-F238E27FC236}">
                <a16:creationId xmlns:a16="http://schemas.microsoft.com/office/drawing/2014/main" id="{64A54717-5BD4-5438-680E-CBD41BDA28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6" name="TextBox 5">
            <a:extLst>
              <a:ext uri="{FF2B5EF4-FFF2-40B4-BE49-F238E27FC236}">
                <a16:creationId xmlns:a16="http://schemas.microsoft.com/office/drawing/2014/main" id="{F10831FC-C247-4D8B-9AD2-2098367CE4E9}"/>
              </a:ext>
            </a:extLst>
          </p:cNvPr>
          <p:cNvSpPr txBox="1"/>
          <p:nvPr/>
        </p:nvSpPr>
        <p:spPr>
          <a:xfrm>
            <a:off x="473617" y="4673059"/>
            <a:ext cx="1124476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US" sz="2000">
                <a:latin typeface="Montserrat"/>
                <a:ea typeface="Calibri Light"/>
                <a:cs typeface="Calibri Light"/>
              </a:rPr>
              <a:t>For any questions or assistance, please email:</a:t>
            </a:r>
          </a:p>
          <a:p>
            <a:pPr defTabSz="825500"/>
            <a:endParaRPr lang="en-US" sz="2000">
              <a:latin typeface="Montserrat" pitchFamily="2" charset="0"/>
              <a:ea typeface="Calibri Light"/>
              <a:cs typeface="Calibri Light"/>
            </a:endParaRPr>
          </a:p>
          <a:p>
            <a:pPr defTabSz="825500"/>
            <a:r>
              <a:rPr lang="en-US" sz="2000" b="1">
                <a:latin typeface="Montserrat"/>
                <a:ea typeface="Calibri Light"/>
                <a:cs typeface="Calibri Light"/>
              </a:rPr>
              <a:t>Katie Hayes at </a:t>
            </a:r>
            <a:r>
              <a:rPr lang="en-US" sz="2000" b="1">
                <a:latin typeface="Montserrat"/>
                <a:ea typeface="Calibri Light"/>
                <a:cs typeface="Calibri Light"/>
                <a:hlinkClick r:id="rId8">
                  <a:extLst>
                    <a:ext uri="{A12FA001-AC4F-418D-AE19-62706E023703}">
                      <ahyp:hlinkClr xmlns:ahyp="http://schemas.microsoft.com/office/drawing/2018/hyperlinkcolor" val="tx"/>
                    </a:ext>
                  </a:extLst>
                </a:hlinkClick>
              </a:rPr>
              <a:t>KHayes@eggnutritioncenter.org</a:t>
            </a:r>
            <a:r>
              <a:rPr lang="en-US" sz="2000" b="1">
                <a:latin typeface="Montserrat"/>
                <a:ea typeface="Calibri Light"/>
                <a:cs typeface="Calibri Light"/>
              </a:rPr>
              <a:t> </a:t>
            </a:r>
          </a:p>
        </p:txBody>
      </p:sp>
    </p:spTree>
    <p:extLst>
      <p:ext uri="{BB962C8B-B14F-4D97-AF65-F5344CB8AC3E}">
        <p14:creationId xmlns:p14="http://schemas.microsoft.com/office/powerpoint/2010/main" val="20520633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6DA28-C026-9CED-33DE-1DA80F9DB6B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F0F5F07-9CAA-10A1-A312-6C1221B63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BE61DC91-437C-5955-E92B-4FD18BB792A8}"/>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Eggs are Healthy Social Media</a:t>
            </a:r>
          </a:p>
        </p:txBody>
      </p:sp>
      <p:pic>
        <p:nvPicPr>
          <p:cNvPr id="9" name="Picture 8" descr="A black background with a black line&#10;&#10;AI-generated content may be incorrect.">
            <a:extLst>
              <a:ext uri="{FF2B5EF4-FFF2-40B4-BE49-F238E27FC236}">
                <a16:creationId xmlns:a16="http://schemas.microsoft.com/office/drawing/2014/main" id="{7FFB0E9E-DDE2-8675-C060-28278D009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sp>
        <p:nvSpPr>
          <p:cNvPr id="2" name="TextBox 1">
            <a:extLst>
              <a:ext uri="{FF2B5EF4-FFF2-40B4-BE49-F238E27FC236}">
                <a16:creationId xmlns:a16="http://schemas.microsoft.com/office/drawing/2014/main" id="{9648540D-48C0-23AC-FA5A-05C20250F3B6}"/>
              </a:ext>
            </a:extLst>
          </p:cNvPr>
          <p:cNvSpPr txBox="1"/>
          <p:nvPr/>
        </p:nvSpPr>
        <p:spPr>
          <a:xfrm>
            <a:off x="610759" y="2186690"/>
            <a:ext cx="10611969" cy="3703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US">
                <a:latin typeface="Montserrat"/>
                <a:ea typeface="Calibri Light"/>
                <a:cs typeface="Calibri Light"/>
              </a:rPr>
              <a:t>This toolkit provides ready-to-use, USDA-approved social media copy and suggested graphics written to suit Meta platforms. It has been reviewed and approved by USDA, and the body copy </a:t>
            </a:r>
            <a:r>
              <a:rPr lang="en-US" b="1">
                <a:latin typeface="Montserrat"/>
                <a:ea typeface="Calibri Light"/>
                <a:cs typeface="Calibri Light"/>
              </a:rPr>
              <a:t>should not be changed</a:t>
            </a:r>
            <a:r>
              <a:rPr lang="en-US">
                <a:latin typeface="Montserrat"/>
                <a:ea typeface="Calibri Light"/>
                <a:cs typeface="Calibri Light"/>
              </a:rPr>
              <a:t>. </a:t>
            </a:r>
          </a:p>
          <a:p>
            <a:pPr defTabSz="825500"/>
            <a:endParaRPr lang="en-US">
              <a:latin typeface="Montserrat"/>
              <a:ea typeface="Calibri Light"/>
              <a:cs typeface="Calibri Light"/>
            </a:endParaRPr>
          </a:p>
          <a:p>
            <a:pPr defTabSz="825500"/>
            <a:r>
              <a:rPr lang="en-US">
                <a:latin typeface="Montserrat"/>
                <a:ea typeface="Calibri Light"/>
                <a:cs typeface="Calibri Light"/>
              </a:rPr>
              <a:t>You can simply copy the text on the following slides and paste it into the respective platform or your scheduling tool of choice. The associated graphics on each slide are available in the visual asset folder linked </a:t>
            </a:r>
            <a:r>
              <a:rPr lang="en-US" b="1">
                <a:latin typeface="Montserrat"/>
                <a:ea typeface="Calibri Light"/>
                <a:cs typeface="Calibri Light"/>
                <a:hlinkClick r:id="rId4"/>
              </a:rPr>
              <a:t>here</a:t>
            </a:r>
            <a:r>
              <a:rPr lang="en-US">
                <a:latin typeface="Montserrat"/>
                <a:ea typeface="Calibri Light"/>
                <a:cs typeface="Calibri Light"/>
              </a:rPr>
              <a:t>.</a:t>
            </a:r>
          </a:p>
          <a:p>
            <a:pPr defTabSz="825500"/>
            <a:endParaRPr lang="en-US">
              <a:latin typeface="Montserrat" pitchFamily="2" charset="0"/>
              <a:ea typeface="Calibri Light"/>
              <a:cs typeface="Calibri Light"/>
            </a:endParaRPr>
          </a:p>
          <a:p>
            <a:pPr defTabSz="825500"/>
            <a:r>
              <a:rPr lang="en-US">
                <a:latin typeface="Montserrat"/>
                <a:ea typeface="Calibri Light"/>
                <a:cs typeface="Calibri Light"/>
              </a:rPr>
              <a:t>We have included links to IE.org. Please feel free to replace this link with your own web address.</a:t>
            </a:r>
          </a:p>
          <a:p>
            <a:pPr defTabSz="825500"/>
            <a:endParaRPr lang="en-US">
              <a:latin typeface="Montserrat" pitchFamily="2" charset="0"/>
              <a:ea typeface="Calibri Light"/>
              <a:cs typeface="Calibri Light"/>
            </a:endParaRPr>
          </a:p>
          <a:p>
            <a:pPr defTabSz="825500"/>
            <a:r>
              <a:rPr lang="en-US">
                <a:latin typeface="Montserrat"/>
                <a:ea typeface="Calibri Light"/>
                <a:cs typeface="Calibri Light"/>
              </a:rPr>
              <a:t>For any questions or concerns, please email: </a:t>
            </a:r>
            <a:r>
              <a:rPr lang="en-US" b="1">
                <a:latin typeface="Montserrat"/>
                <a:ea typeface="Calibri Light"/>
                <a:cs typeface="Calibri Light"/>
              </a:rPr>
              <a:t>Katie Hayes at </a:t>
            </a:r>
            <a:r>
              <a:rPr lang="en-US" b="1">
                <a:latin typeface="Montserrat"/>
                <a:ea typeface="Calibri Light"/>
                <a:cs typeface="Calibri Light"/>
                <a:hlinkClick r:id="rId5">
                  <a:extLst>
                    <a:ext uri="{A12FA001-AC4F-418D-AE19-62706E023703}">
                      <ahyp:hlinkClr xmlns:ahyp="http://schemas.microsoft.com/office/drawing/2018/hyperlinkcolor" val="tx"/>
                    </a:ext>
                  </a:extLst>
                </a:hlinkClick>
              </a:rPr>
              <a:t>KHayes@eggnutritioncenter.org</a:t>
            </a:r>
            <a:r>
              <a:rPr lang="en-US" b="1">
                <a:latin typeface="Montserrat"/>
                <a:ea typeface="Calibri Light"/>
                <a:cs typeface="Calibri Light"/>
              </a:rPr>
              <a:t> </a:t>
            </a:r>
          </a:p>
        </p:txBody>
      </p:sp>
    </p:spTree>
    <p:extLst>
      <p:ext uri="{BB962C8B-B14F-4D97-AF65-F5344CB8AC3E}">
        <p14:creationId xmlns:p14="http://schemas.microsoft.com/office/powerpoint/2010/main" val="6345744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B7EDA-8988-36A8-667C-B5042C5D82E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35021AF-7EC7-B384-8E93-8169EFB97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70324DA7-0ED8-637F-4E34-1198547D8AC3}"/>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Announcement Post</a:t>
            </a:r>
          </a:p>
        </p:txBody>
      </p:sp>
      <p:pic>
        <p:nvPicPr>
          <p:cNvPr id="9" name="Picture 8" descr="A black background with a black line&#10;&#10;AI-generated content may be incorrect.">
            <a:extLst>
              <a:ext uri="{FF2B5EF4-FFF2-40B4-BE49-F238E27FC236}">
                <a16:creationId xmlns:a16="http://schemas.microsoft.com/office/drawing/2014/main" id="{F55F299C-CF34-EBA0-8630-555EFE310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graphicFrame>
        <p:nvGraphicFramePr>
          <p:cNvPr id="3" name="Content Placeholder 1">
            <a:extLst>
              <a:ext uri="{FF2B5EF4-FFF2-40B4-BE49-F238E27FC236}">
                <a16:creationId xmlns:a16="http://schemas.microsoft.com/office/drawing/2014/main" id="{387752F8-B36D-BCE9-35A5-F1EE1380B0E9}"/>
              </a:ext>
            </a:extLst>
          </p:cNvPr>
          <p:cNvGraphicFramePr>
            <a:graphicFrameLocks/>
          </p:cNvGraphicFramePr>
          <p:nvPr/>
        </p:nvGraphicFramePr>
        <p:xfrm>
          <a:off x="279691" y="2153691"/>
          <a:ext cx="8074235" cy="4358640"/>
        </p:xfrm>
        <a:graphic>
          <a:graphicData uri="http://schemas.openxmlformats.org/drawingml/2006/table">
            <a:tbl>
              <a:tblPr firstRow="1" bandRow="1">
                <a:tableStyleId>{2D5ABB26-0587-4C30-8999-92F81FD0307C}</a:tableStyleId>
              </a:tblPr>
              <a:tblGrid>
                <a:gridCol w="1041837">
                  <a:extLst>
                    <a:ext uri="{9D8B030D-6E8A-4147-A177-3AD203B41FA5}">
                      <a16:colId xmlns:a16="http://schemas.microsoft.com/office/drawing/2014/main" val="2873039285"/>
                    </a:ext>
                  </a:extLst>
                </a:gridCol>
                <a:gridCol w="7032398">
                  <a:extLst>
                    <a:ext uri="{9D8B030D-6E8A-4147-A177-3AD203B41FA5}">
                      <a16:colId xmlns:a16="http://schemas.microsoft.com/office/drawing/2014/main" val="3118403354"/>
                    </a:ext>
                  </a:extLst>
                </a:gridCol>
              </a:tblGrid>
              <a:tr h="3819348">
                <a:tc>
                  <a:txBody>
                    <a:bodyPr/>
                    <a:lstStyle/>
                    <a:p>
                      <a:pPr algn="ctr"/>
                      <a:endParaRPr lang="en-US" sz="1200">
                        <a:latin typeface="Helvetica" panose="020B0604020202020204" pitchFamily="34" charset="0"/>
                        <a:cs typeface="Helvetica" panose="020B0604020202020204" pitchFamily="34" charset="0"/>
                      </a:endParaRPr>
                    </a:p>
                    <a:p>
                      <a:pPr algn="ctr"/>
                      <a:endParaRPr lang="en-US" sz="1200">
                        <a:latin typeface="Helvetica" panose="020B0604020202020204" pitchFamily="34" charset="0"/>
                        <a:cs typeface="Helvetica" panose="020B0604020202020204" pitchFamily="34" charset="0"/>
                      </a:endParaRPr>
                    </a:p>
                    <a:p>
                      <a:pPr algn="ctr"/>
                      <a:endParaRPr lang="en-US" sz="1200">
                        <a:latin typeface="Helvetica" panose="020B0604020202020204" pitchFamily="34" charset="0"/>
                        <a:cs typeface="Helvetica" panose="020B0604020202020204" pitchFamily="34" charset="0"/>
                      </a:endParaRPr>
                    </a:p>
                    <a:p>
                      <a:pPr algn="ct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r>
                        <a:rPr lang="en-US" sz="1200" b="1">
                          <a:latin typeface="Montserrat" pitchFamily="2" charset="0"/>
                          <a:cs typeface="Helvetica" panose="020B0604020202020204" pitchFamily="34" charset="0"/>
                        </a:rPr>
                        <a:t>Facebook</a:t>
                      </a: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r>
                        <a:rPr lang="en-US" sz="1200" b="1">
                          <a:latin typeface="Montserrat" pitchFamily="2" charset="0"/>
                          <a:cs typeface="Helvetica" panose="020B0604020202020204" pitchFamily="34" charset="0"/>
                        </a:rPr>
                        <a:t>Instagram</a:t>
                      </a:r>
                      <a:r>
                        <a:rPr lang="en-US" sz="1200" b="1">
                          <a:latin typeface="Helvetica" panose="020B0604020202020204" pitchFamily="34" charset="0"/>
                          <a:cs typeface="Helvetica" panose="020B0604020202020204" pitchFamily="34" charset="0"/>
                        </a:rPr>
                        <a:t> </a:t>
                      </a:r>
                      <a:endParaRPr lang="en-US" sz="1400">
                        <a:latin typeface="Helvetica" panose="020B0604020202020204" pitchFamily="34" charset="0"/>
                        <a:cs typeface="Helvetica"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a:solidFill>
                            <a:srgbClr val="000000"/>
                          </a:solidFill>
                          <a:latin typeface="Montserrat" pitchFamily="2" charset="0"/>
                        </a:rPr>
                        <a:t>Eggs are healthy! The Food and Drug Administration (FDA) confirms </a:t>
                      </a:r>
                      <a:r>
                        <a:rPr lang="en-US" sz="1400">
                          <a:latin typeface="Montserrat" pitchFamily="2" charset="0"/>
                        </a:rPr>
                        <a:t>that eggs meet the agency’s updated definition of "</a:t>
                      </a:r>
                      <a:r>
                        <a:rPr lang="en-US" sz="1400">
                          <a:solidFill>
                            <a:srgbClr val="000000"/>
                          </a:solidFill>
                          <a:latin typeface="Montserrat" pitchFamily="2" charset="0"/>
                        </a:rPr>
                        <a:t>healthy." 🥳</a:t>
                      </a:r>
                      <a:endParaRPr lang="en-US" sz="1400">
                        <a:latin typeface="Montserrat" pitchFamily="2" charset="0"/>
                      </a:endParaRPr>
                    </a:p>
                    <a:p>
                      <a:pPr algn="l"/>
                      <a:endParaRPr lang="en-US" sz="1400">
                        <a:solidFill>
                          <a:srgbClr val="000000"/>
                        </a:solidFill>
                        <a:latin typeface="Montserrat" pitchFamily="2" charset="0"/>
                      </a:endParaRPr>
                    </a:p>
                    <a:p>
                      <a:pPr algn="l"/>
                      <a:r>
                        <a:rPr lang="en-US" sz="1400">
                          <a:solidFill>
                            <a:srgbClr val="000000"/>
                          </a:solidFill>
                          <a:latin typeface="Montserrat" pitchFamily="2" charset="0"/>
                        </a:rPr>
                        <a:t>Let’s crack into why eggs are a nutritional powerhouse: </a:t>
                      </a:r>
                      <a:endParaRPr lang="en-US" sz="1400">
                        <a:solidFill>
                          <a:srgbClr val="000000"/>
                        </a:solidFill>
                        <a:latin typeface="Montserrat" pitchFamily="2" charset="0"/>
                        <a:ea typeface="Calibri"/>
                        <a:cs typeface="Calibri"/>
                      </a:endParaRPr>
                    </a:p>
                    <a:p>
                      <a:pPr algn="l"/>
                      <a:endParaRPr lang="en-US" sz="1400">
                        <a:solidFill>
                          <a:srgbClr val="000000"/>
                        </a:solidFill>
                        <a:latin typeface="Montserrat" pitchFamily="2" charset="0"/>
                        <a:cs typeface="Calibri" panose="020F0502020204030204"/>
                      </a:endParaRPr>
                    </a:p>
                    <a:p>
                      <a:pPr algn="l"/>
                      <a:r>
                        <a:rPr lang="en-US" sz="1400">
                          <a:solidFill>
                            <a:srgbClr val="000000"/>
                          </a:solidFill>
                          <a:latin typeface="Montserrat" pitchFamily="2" charset="0"/>
                        </a:rPr>
                        <a:t>🥚 They </a:t>
                      </a:r>
                      <a:r>
                        <a:rPr lang="en-US" sz="1400">
                          <a:latin typeface="Montserrat" pitchFamily="2" charset="0"/>
                        </a:rPr>
                        <a:t>contain an excellent or good source of eight essential </a:t>
                      </a:r>
                      <a:r>
                        <a:rPr lang="en-US" sz="1400">
                          <a:solidFill>
                            <a:srgbClr val="000000"/>
                          </a:solidFill>
                          <a:latin typeface="Montserrat" pitchFamily="2" charset="0"/>
                        </a:rPr>
                        <a:t>nutrients that support health at every age</a:t>
                      </a:r>
                      <a:endParaRPr lang="en-US" sz="1400">
                        <a:solidFill>
                          <a:srgbClr val="000000"/>
                        </a:solidFill>
                        <a:latin typeface="Montserrat" pitchFamily="2" charset="0"/>
                        <a:cs typeface="Calibri"/>
                      </a:endParaRPr>
                    </a:p>
                    <a:p>
                      <a:pPr algn="l"/>
                      <a:r>
                        <a:rPr lang="en-US" sz="1400">
                          <a:solidFill>
                            <a:srgbClr val="000000"/>
                          </a:solidFill>
                          <a:latin typeface="Montserrat" pitchFamily="2" charset="0"/>
                        </a:rPr>
                        <a:t>🥚 Eggs </a:t>
                      </a:r>
                      <a:r>
                        <a:rPr lang="en-US" sz="1400">
                          <a:latin typeface="Montserrat" pitchFamily="2" charset="0"/>
                        </a:rPr>
                        <a:t>are particularly known for being one of the highest-quality proteins available, playing a vital role in muscle health and overall wellness.</a:t>
                      </a:r>
                      <a:endParaRPr lang="en-US" sz="1400">
                        <a:latin typeface="Montserrat" pitchFamily="2" charset="0"/>
                        <a:ea typeface="Calibri"/>
                        <a:cs typeface="Calibri"/>
                      </a:endParaRPr>
                    </a:p>
                    <a:p>
                      <a:pPr algn="l"/>
                      <a:r>
                        <a:rPr lang="en-US" sz="1400">
                          <a:solidFill>
                            <a:srgbClr val="000000"/>
                          </a:solidFill>
                          <a:latin typeface="Montserrat" pitchFamily="2" charset="0"/>
                        </a:rPr>
                        <a:t>🥚 </a:t>
                      </a:r>
                      <a:r>
                        <a:rPr lang="en-US" sz="1400">
                          <a:latin typeface="Montserrat" pitchFamily="2" charset="0"/>
                        </a:rPr>
                        <a:t>Research suggests eggs can enhance the absorption of nutrients from vegetables, making them a perfect partner for healthy eating</a:t>
                      </a:r>
                      <a:endParaRPr lang="en-US" sz="1400">
                        <a:latin typeface="Montserrat" pitchFamily="2" charset="0"/>
                        <a:ea typeface="+mn-lt"/>
                        <a:cs typeface="+mn-lt"/>
                      </a:endParaRPr>
                    </a:p>
                    <a:p>
                      <a:pPr algn="l"/>
                      <a:endParaRPr lang="en-US" sz="1400">
                        <a:solidFill>
                          <a:srgbClr val="000000"/>
                        </a:solidFill>
                        <a:latin typeface="Montserrat" pitchFamily="2" charset="0"/>
                        <a:ea typeface="Calibri"/>
                        <a:cs typeface="Calibri"/>
                      </a:endParaRPr>
                    </a:p>
                    <a:p>
                      <a:pPr algn="l"/>
                      <a:r>
                        <a:rPr lang="en-US" sz="1400">
                          <a:solidFill>
                            <a:srgbClr val="000000"/>
                          </a:solidFill>
                          <a:highlight>
                            <a:srgbClr val="FFFF00"/>
                          </a:highlight>
                          <a:latin typeface="Montserrat" pitchFamily="2" charset="0"/>
                        </a:rPr>
                        <a:t>[FOR INSTAGRAM] </a:t>
                      </a:r>
                      <a:r>
                        <a:rPr lang="en-US" sz="1400">
                          <a:solidFill>
                            <a:srgbClr val="000000"/>
                          </a:solidFill>
                          <a:latin typeface="Montserrat" pitchFamily="2" charset="0"/>
                        </a:rPr>
                        <a:t>Check out the #LinkinBio to learn more about how to incorporate eggs into your healthy meals.</a:t>
                      </a:r>
                      <a:endParaRPr lang="en-US" sz="1400">
                        <a:solidFill>
                          <a:srgbClr val="000000"/>
                        </a:solidFill>
                        <a:latin typeface="Montserrat" pitchFamily="2" charset="0"/>
                        <a:ea typeface="Calibri"/>
                        <a:cs typeface="Calibri"/>
                      </a:endParaRPr>
                    </a:p>
                    <a:p>
                      <a:pPr algn="l"/>
                      <a:r>
                        <a:rPr lang="en-US" sz="1400">
                          <a:solidFill>
                            <a:srgbClr val="000000"/>
                          </a:solidFill>
                          <a:highlight>
                            <a:srgbClr val="FFFF00"/>
                          </a:highlight>
                          <a:latin typeface="Montserrat" pitchFamily="2" charset="0"/>
                        </a:rPr>
                        <a:t>[FOR FACEBOOK] </a:t>
                      </a:r>
                      <a:r>
                        <a:rPr lang="en-US" sz="1400">
                          <a:solidFill>
                            <a:srgbClr val="000000"/>
                          </a:solidFill>
                          <a:latin typeface="Montserrat" pitchFamily="2" charset="0"/>
                          <a:ea typeface="+mn-lt"/>
                          <a:cs typeface="+mn-lt"/>
                        </a:rPr>
                        <a:t>For more on how to incorporate eggs </a:t>
                      </a:r>
                      <a:r>
                        <a:rPr lang="en-US" sz="1400">
                          <a:solidFill>
                            <a:srgbClr val="000000"/>
                          </a:solidFill>
                          <a:latin typeface="Montserrat" pitchFamily="2" charset="0"/>
                        </a:rPr>
                        <a:t>into your healthy meals</a:t>
                      </a:r>
                      <a:r>
                        <a:rPr lang="en-US" sz="1400">
                          <a:solidFill>
                            <a:srgbClr val="000000"/>
                          </a:solidFill>
                          <a:latin typeface="Montserrat" pitchFamily="2" charset="0"/>
                          <a:ea typeface="+mn-lt"/>
                          <a:cs typeface="+mn-lt"/>
                        </a:rPr>
                        <a:t>, check out: [Insert link to Eggs Are Healthy landing page]</a:t>
                      </a:r>
                    </a:p>
                    <a:p>
                      <a:pPr algn="l"/>
                      <a:endParaRPr lang="en-US" sz="1400">
                        <a:solidFill>
                          <a:srgbClr val="000000"/>
                        </a:solidFill>
                        <a:latin typeface="Montserrat" pitchFamily="2" charset="0"/>
                        <a:ea typeface="+mn-lt"/>
                        <a:cs typeface="+mn-lt"/>
                      </a:endParaRPr>
                    </a:p>
                    <a:p>
                      <a:pPr algn="l"/>
                      <a:r>
                        <a:rPr lang="en-US" sz="1400">
                          <a:solidFill>
                            <a:srgbClr val="000000"/>
                          </a:solidFill>
                          <a:latin typeface="Montserrat" pitchFamily="2" charset="0"/>
                          <a:ea typeface="+mn-lt"/>
                          <a:cs typeface="+mn-lt"/>
                        </a:rPr>
                        <a:t>Both linked to: https://www.incredibleegg.org/nutrition/eggs-are-healthy/</a:t>
                      </a:r>
                      <a:endParaRPr lang="en-US" sz="1400">
                        <a:solidFill>
                          <a:srgbClr val="000000"/>
                        </a:solidFill>
                        <a:latin typeface="Montserrat" pitchFamily="2" charset="0"/>
                        <a:ea typeface="Calibri"/>
                        <a:cs typeface="Calibri"/>
                      </a:endParaRPr>
                    </a:p>
                    <a:p>
                      <a:pPr algn="l"/>
                      <a:endParaRPr lang="en-US" sz="1400">
                        <a:solidFill>
                          <a:srgbClr val="000000"/>
                        </a:solidFill>
                        <a:latin typeface="Montserrat" pitchFamily="2" charset="0"/>
                        <a:ea typeface="+mn-lt"/>
                        <a:cs typeface="+mn-lt"/>
                      </a:endParaRPr>
                    </a:p>
                    <a:p>
                      <a:pPr algn="l"/>
                      <a:r>
                        <a:rPr lang="en-US" sz="1400">
                          <a:solidFill>
                            <a:srgbClr val="000000"/>
                          </a:solidFill>
                          <a:latin typeface="Montserrat" pitchFamily="2" charset="0"/>
                          <a:ea typeface="+mn-lt"/>
                          <a:cs typeface="+mn-lt"/>
                        </a:rPr>
                        <a:t>#EggsAreHealthy #HealthyEating #IncredibleEgg</a:t>
                      </a:r>
                      <a:endParaRPr lang="en-US" sz="1400" b="0" i="0" u="none" strike="noStrike" cap="none">
                        <a:solidFill>
                          <a:schemeClr val="tx1"/>
                        </a:solidFill>
                        <a:effectLst/>
                        <a:latin typeface="Montserrat" pitchFamily="2" charset="0"/>
                        <a:ea typeface="+mn-ea"/>
                        <a:cs typeface="Helvetica" panose="020B0604020202020204" pitchFamily="34" charset="0"/>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107769"/>
                  </a:ext>
                </a:extLst>
              </a:tr>
            </a:tbl>
          </a:graphicData>
        </a:graphic>
      </p:graphicFrame>
      <p:pic>
        <p:nvPicPr>
          <p:cNvPr id="10" name="Picture 9" descr="A group of eggs stacked on top of each other&#10;&#10;AI-generated content may be incorrect.">
            <a:extLst>
              <a:ext uri="{FF2B5EF4-FFF2-40B4-BE49-F238E27FC236}">
                <a16:creationId xmlns:a16="http://schemas.microsoft.com/office/drawing/2014/main" id="{1B9BE709-08C0-02B1-1BA7-9FB8A14F41D7}"/>
              </a:ext>
            </a:extLst>
          </p:cNvPr>
          <p:cNvPicPr>
            <a:picLocks noChangeAspect="1"/>
          </p:cNvPicPr>
          <p:nvPr/>
        </p:nvPicPr>
        <p:blipFill>
          <a:blip r:embed="rId4"/>
          <a:srcRect t="11512" r="-1071"/>
          <a:stretch/>
        </p:blipFill>
        <p:spPr>
          <a:xfrm>
            <a:off x="9135442" y="2153691"/>
            <a:ext cx="2533470" cy="3353973"/>
          </a:xfrm>
          <a:prstGeom prst="rect">
            <a:avLst/>
          </a:prstGeom>
        </p:spPr>
      </p:pic>
      <p:pic>
        <p:nvPicPr>
          <p:cNvPr id="12" name="Graphic 11">
            <a:extLst>
              <a:ext uri="{FF2B5EF4-FFF2-40B4-BE49-F238E27FC236}">
                <a16:creationId xmlns:a16="http://schemas.microsoft.com/office/drawing/2014/main" id="{4FBF54F1-FB60-48EF-0AB0-B289CBDDE7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088" y="4191000"/>
            <a:ext cx="533400" cy="533400"/>
          </a:xfrm>
          <a:prstGeom prst="rect">
            <a:avLst/>
          </a:prstGeom>
        </p:spPr>
      </p:pic>
      <p:pic>
        <p:nvPicPr>
          <p:cNvPr id="14" name="Graphic 13">
            <a:extLst>
              <a:ext uri="{FF2B5EF4-FFF2-40B4-BE49-F238E27FC236}">
                <a16:creationId xmlns:a16="http://schemas.microsoft.com/office/drawing/2014/main" id="{C3184E41-C2A5-4242-8926-3CAB4C87D9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3088" y="2717839"/>
            <a:ext cx="533400" cy="533400"/>
          </a:xfrm>
          <a:prstGeom prst="rect">
            <a:avLst/>
          </a:prstGeom>
        </p:spPr>
      </p:pic>
      <p:sp>
        <p:nvSpPr>
          <p:cNvPr id="2" name="TextBox 1">
            <a:extLst>
              <a:ext uri="{FF2B5EF4-FFF2-40B4-BE49-F238E27FC236}">
                <a16:creationId xmlns:a16="http://schemas.microsoft.com/office/drawing/2014/main" id="{C80D43AF-9734-D2B7-A690-FD0FCE4F9E04}"/>
              </a:ext>
            </a:extLst>
          </p:cNvPr>
          <p:cNvSpPr txBox="1"/>
          <p:nvPr/>
        </p:nvSpPr>
        <p:spPr>
          <a:xfrm>
            <a:off x="8882038" y="5769274"/>
            <a:ext cx="30302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rPr>
              <a:t>This is the suggested image for this social post. It is available in the </a:t>
            </a:r>
            <a:r>
              <a:rPr lang="en-US" sz="1200">
                <a:latin typeface="Montserrat" panose="00000500000000000000" pitchFamily="2" charset="0"/>
                <a:ea typeface="Calibri Light"/>
                <a:cs typeface="Calibri Light"/>
              </a:rPr>
              <a:t>visual asset folder linked </a:t>
            </a:r>
            <a:r>
              <a:rPr lang="en-US" sz="1200" b="1">
                <a:latin typeface="Montserrat"/>
                <a:ea typeface="Calibri Light"/>
                <a:cs typeface="Calibri Light"/>
                <a:hlinkClick r:id="rId9"/>
              </a:rPr>
              <a:t>here</a:t>
            </a:r>
            <a:r>
              <a:rPr lang="en-US" sz="1200" b="1">
                <a:latin typeface="Montserrat"/>
                <a:ea typeface="Calibri Light"/>
                <a:cs typeface="Calibri Light"/>
              </a:rPr>
              <a:t>.</a:t>
            </a:r>
            <a:r>
              <a:rPr lang="en-US" sz="1200" b="1">
                <a:latin typeface="Montserrat"/>
                <a:ea typeface="Calibri Light"/>
                <a:cs typeface="Calibri Light"/>
                <a:hlinkClick r:id="rId10"/>
              </a:rPr>
              <a:t> </a:t>
            </a:r>
            <a:endPar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endParaRPr>
          </a:p>
        </p:txBody>
      </p:sp>
    </p:spTree>
    <p:extLst>
      <p:ext uri="{BB962C8B-B14F-4D97-AF65-F5344CB8AC3E}">
        <p14:creationId xmlns:p14="http://schemas.microsoft.com/office/powerpoint/2010/main" val="90347121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F80AF-33B2-3583-4A9D-65321138C1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EF627C7-40DD-D9B6-F21C-471FDCC6D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80397E23-7F58-E9BB-2F7C-57213095AEE7}"/>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Eggs Belong on Your Plate</a:t>
            </a:r>
          </a:p>
        </p:txBody>
      </p:sp>
      <p:pic>
        <p:nvPicPr>
          <p:cNvPr id="9" name="Picture 8" descr="A black background with a black line&#10;&#10;AI-generated content may be incorrect.">
            <a:extLst>
              <a:ext uri="{FF2B5EF4-FFF2-40B4-BE49-F238E27FC236}">
                <a16:creationId xmlns:a16="http://schemas.microsoft.com/office/drawing/2014/main" id="{759F3E6D-EF14-B9E9-856C-368AC85AA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pic>
        <p:nvPicPr>
          <p:cNvPr id="12" name="Graphic 11">
            <a:extLst>
              <a:ext uri="{FF2B5EF4-FFF2-40B4-BE49-F238E27FC236}">
                <a16:creationId xmlns:a16="http://schemas.microsoft.com/office/drawing/2014/main" id="{E96F3DED-9620-C518-E50D-35755A9687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119" y="4023567"/>
            <a:ext cx="533400" cy="533400"/>
          </a:xfrm>
          <a:prstGeom prst="rect">
            <a:avLst/>
          </a:prstGeom>
        </p:spPr>
      </p:pic>
      <p:pic>
        <p:nvPicPr>
          <p:cNvPr id="14" name="Graphic 13">
            <a:extLst>
              <a:ext uri="{FF2B5EF4-FFF2-40B4-BE49-F238E27FC236}">
                <a16:creationId xmlns:a16="http://schemas.microsoft.com/office/drawing/2014/main" id="{8250EAE2-05FD-1179-00C4-1C02479B2D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5119" y="2647503"/>
            <a:ext cx="533400" cy="533400"/>
          </a:xfrm>
          <a:prstGeom prst="rect">
            <a:avLst/>
          </a:prstGeom>
        </p:spPr>
      </p:pic>
      <p:pic>
        <p:nvPicPr>
          <p:cNvPr id="4" name="Picture 3" descr="A bowl of food with eggs and vegetables&#10;&#10;AI-generated content may be incorrect.">
            <a:extLst>
              <a:ext uri="{FF2B5EF4-FFF2-40B4-BE49-F238E27FC236}">
                <a16:creationId xmlns:a16="http://schemas.microsoft.com/office/drawing/2014/main" id="{163C493C-7486-DEE1-F879-F1D6FF5000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6758" y="1887766"/>
            <a:ext cx="1774400" cy="2192338"/>
          </a:xfrm>
          <a:prstGeom prst="rect">
            <a:avLst/>
          </a:prstGeom>
          <a:ln>
            <a:solidFill>
              <a:srgbClr val="FCB73E"/>
            </a:solidFill>
          </a:ln>
        </p:spPr>
      </p:pic>
      <p:graphicFrame>
        <p:nvGraphicFramePr>
          <p:cNvPr id="6" name="Content Placeholder 1">
            <a:extLst>
              <a:ext uri="{FF2B5EF4-FFF2-40B4-BE49-F238E27FC236}">
                <a16:creationId xmlns:a16="http://schemas.microsoft.com/office/drawing/2014/main" id="{59400C4E-729D-4E05-AFA7-5A7937ADE44B}"/>
              </a:ext>
            </a:extLst>
          </p:cNvPr>
          <p:cNvGraphicFramePr>
            <a:graphicFrameLocks/>
          </p:cNvGraphicFramePr>
          <p:nvPr/>
        </p:nvGraphicFramePr>
        <p:xfrm>
          <a:off x="305474" y="2209838"/>
          <a:ext cx="8514122" cy="4412272"/>
        </p:xfrm>
        <a:graphic>
          <a:graphicData uri="http://schemas.openxmlformats.org/drawingml/2006/table">
            <a:tbl>
              <a:tblPr firstRow="1" bandRow="1">
                <a:tableStyleId>{2D5ABB26-0587-4C30-8999-92F81FD0307C}</a:tableStyleId>
              </a:tblPr>
              <a:tblGrid>
                <a:gridCol w="1098596">
                  <a:extLst>
                    <a:ext uri="{9D8B030D-6E8A-4147-A177-3AD203B41FA5}">
                      <a16:colId xmlns:a16="http://schemas.microsoft.com/office/drawing/2014/main" val="2873039285"/>
                    </a:ext>
                  </a:extLst>
                </a:gridCol>
                <a:gridCol w="7415526">
                  <a:extLst>
                    <a:ext uri="{9D8B030D-6E8A-4147-A177-3AD203B41FA5}">
                      <a16:colId xmlns:a16="http://schemas.microsoft.com/office/drawing/2014/main" val="3118403354"/>
                    </a:ext>
                  </a:extLst>
                </a:gridCol>
              </a:tblGrid>
              <a:tr h="4412272">
                <a:tc>
                  <a:txBody>
                    <a:bodyPr/>
                    <a:lstStyle/>
                    <a:p>
                      <a:pPr algn="ctr"/>
                      <a:endParaRPr lang="en-US" sz="1100">
                        <a:latin typeface="Helvetica" panose="020B0604020202020204" pitchFamily="34" charset="0"/>
                        <a:cs typeface="Helvetica" panose="020B0604020202020204" pitchFamily="34" charset="0"/>
                      </a:endParaRPr>
                    </a:p>
                    <a:p>
                      <a:pPr algn="ctr"/>
                      <a:endParaRPr lang="en-US" sz="1100">
                        <a:latin typeface="Helvetica" panose="020B0604020202020204" pitchFamily="34" charset="0"/>
                        <a:cs typeface="Helvetica" panose="020B0604020202020204" pitchFamily="34" charset="0"/>
                      </a:endParaRPr>
                    </a:p>
                    <a:p>
                      <a:pPr algn="ctr"/>
                      <a:endParaRPr lang="en-US" sz="1100">
                        <a:latin typeface="Helvetica" panose="020B0604020202020204" pitchFamily="34" charset="0"/>
                        <a:cs typeface="Helvetica" panose="020B0604020202020204" pitchFamily="34" charset="0"/>
                      </a:endParaRPr>
                    </a:p>
                    <a:p>
                      <a:pPr algn="ctr"/>
                      <a:endParaRPr lang="en-US" sz="1100" b="1">
                        <a:latin typeface="Helvetica" panose="020B0604020202020204" pitchFamily="34" charset="0"/>
                        <a:cs typeface="Helvetica" panose="020B0604020202020204" pitchFamily="34" charset="0"/>
                      </a:endParaRPr>
                    </a:p>
                    <a:p>
                      <a:pPr lvl="0" algn="ctr">
                        <a:buNone/>
                      </a:pPr>
                      <a:endParaRPr lang="en-US" sz="1100" b="1">
                        <a:latin typeface="Helvetica" panose="020B0604020202020204" pitchFamily="34" charset="0"/>
                        <a:cs typeface="Helvetica" panose="020B0604020202020204" pitchFamily="34" charset="0"/>
                      </a:endParaRPr>
                    </a:p>
                    <a:p>
                      <a:pPr lvl="0" algn="ctr">
                        <a:buNone/>
                      </a:pPr>
                      <a:endParaRPr lang="en-US" sz="1100" b="1">
                        <a:latin typeface="Helvetica" panose="020B0604020202020204" pitchFamily="34" charset="0"/>
                        <a:cs typeface="Helvetica" panose="020B0604020202020204" pitchFamily="34" charset="0"/>
                      </a:endParaRPr>
                    </a:p>
                    <a:p>
                      <a:pPr lvl="0" algn="ctr">
                        <a:buNone/>
                      </a:pPr>
                      <a:r>
                        <a:rPr lang="en-US" sz="1100" b="1">
                          <a:latin typeface="Montserrat" pitchFamily="2" charset="0"/>
                          <a:cs typeface="Helvetica" panose="020B0604020202020204" pitchFamily="34" charset="0"/>
                        </a:rPr>
                        <a:t>Facebook</a:t>
                      </a:r>
                    </a:p>
                    <a:p>
                      <a:pPr lvl="0" algn="ctr">
                        <a:buNone/>
                      </a:pPr>
                      <a:endParaRPr lang="en-US" sz="1100" b="1">
                        <a:latin typeface="Helvetica" panose="020B0604020202020204" pitchFamily="34" charset="0"/>
                        <a:cs typeface="Helvetica" panose="020B0604020202020204" pitchFamily="34" charset="0"/>
                      </a:endParaRPr>
                    </a:p>
                    <a:p>
                      <a:pPr lvl="0" algn="ctr">
                        <a:buNone/>
                      </a:pPr>
                      <a:endParaRPr lang="en-US" sz="1100" b="1">
                        <a:latin typeface="Helvetica" panose="020B0604020202020204" pitchFamily="34" charset="0"/>
                        <a:cs typeface="Helvetica" panose="020B0604020202020204" pitchFamily="34" charset="0"/>
                      </a:endParaRPr>
                    </a:p>
                    <a:p>
                      <a:pPr lvl="0" algn="ctr">
                        <a:buNone/>
                      </a:pPr>
                      <a:endParaRPr lang="en-US" sz="1100" b="1">
                        <a:latin typeface="Helvetica" panose="020B0604020202020204" pitchFamily="34" charset="0"/>
                        <a:cs typeface="Helvetica" panose="020B0604020202020204" pitchFamily="34" charset="0"/>
                      </a:endParaRPr>
                    </a:p>
                    <a:p>
                      <a:pPr lvl="0" algn="ctr">
                        <a:buNone/>
                      </a:pPr>
                      <a:endParaRPr lang="en-US" sz="1100" b="1">
                        <a:latin typeface="Helvetica" panose="020B0604020202020204" pitchFamily="34" charset="0"/>
                        <a:cs typeface="Helvetica" panose="020B0604020202020204" pitchFamily="34" charset="0"/>
                      </a:endParaRPr>
                    </a:p>
                    <a:p>
                      <a:pPr lvl="0" algn="ctr">
                        <a:buNone/>
                      </a:pPr>
                      <a:endParaRPr lang="en-US" sz="1100" b="1">
                        <a:latin typeface="Helvetica" panose="020B0604020202020204" pitchFamily="34" charset="0"/>
                        <a:cs typeface="Helvetica" panose="020B0604020202020204" pitchFamily="34" charset="0"/>
                      </a:endParaRPr>
                    </a:p>
                    <a:p>
                      <a:pPr lvl="0" algn="ctr">
                        <a:buNone/>
                      </a:pPr>
                      <a:endParaRPr lang="en-US" sz="1100" b="1">
                        <a:latin typeface="Helvetica" panose="020B0604020202020204" pitchFamily="34" charset="0"/>
                        <a:cs typeface="Helvetica" panose="020B0604020202020204" pitchFamily="34" charset="0"/>
                      </a:endParaRPr>
                    </a:p>
                    <a:p>
                      <a:pPr lvl="0" algn="ctr">
                        <a:buNone/>
                      </a:pPr>
                      <a:endParaRPr lang="en-US" sz="1100" b="1">
                        <a:latin typeface="Helvetica" panose="020B0604020202020204" pitchFamily="34" charset="0"/>
                        <a:cs typeface="Helvetica" panose="020B0604020202020204" pitchFamily="34" charset="0"/>
                      </a:endParaRPr>
                    </a:p>
                    <a:p>
                      <a:pPr lvl="0" algn="ctr">
                        <a:buNone/>
                      </a:pPr>
                      <a:r>
                        <a:rPr lang="en-US" sz="1100" b="1">
                          <a:latin typeface="Montserrat" pitchFamily="2" charset="0"/>
                          <a:cs typeface="Helvetica" panose="020B0604020202020204" pitchFamily="34" charset="0"/>
                        </a:rPr>
                        <a:t>Instagram</a:t>
                      </a:r>
                      <a:r>
                        <a:rPr lang="en-US" sz="1100" b="1">
                          <a:latin typeface="Helvetica" panose="020B0604020202020204" pitchFamily="34" charset="0"/>
                          <a:cs typeface="Helvetica" panose="020B0604020202020204" pitchFamily="34" charset="0"/>
                        </a:rPr>
                        <a:t> </a:t>
                      </a:r>
                      <a:endParaRPr lang="en-US" sz="1300">
                        <a:latin typeface="Helvetica" panose="020B0604020202020204" pitchFamily="34" charset="0"/>
                        <a:cs typeface="Helvetica" panose="020B0604020202020204" pitchFamily="34" charset="0"/>
                      </a:endParaRPr>
                    </a:p>
                  </a:txBody>
                  <a:tcPr marL="85399" marR="85399" marT="42699" marB="426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a:latin typeface="Montserrat" pitchFamily="2" charset="0"/>
                        </a:rPr>
                        <a:t>🥚</a:t>
                      </a:r>
                      <a:r>
                        <a:rPr lang="en-US" sz="1400">
                          <a:solidFill>
                            <a:srgbClr val="000000"/>
                          </a:solidFill>
                          <a:latin typeface="Montserrat" pitchFamily="2" charset="0"/>
                        </a:rPr>
                        <a:t>Eggs = Officially Healthy!</a:t>
                      </a:r>
                      <a:r>
                        <a:rPr lang="en-US" sz="1400">
                          <a:latin typeface="Montserrat" pitchFamily="2" charset="0"/>
                        </a:rPr>
                        <a:t> 🥚</a:t>
                      </a:r>
                      <a:endParaRPr lang="en-US" sz="1400">
                        <a:solidFill>
                          <a:srgbClr val="000000"/>
                        </a:solidFill>
                        <a:latin typeface="Montserrat" pitchFamily="2" charset="0"/>
                      </a:endParaRPr>
                    </a:p>
                    <a:p>
                      <a:pPr algn="l"/>
                      <a:r>
                        <a:rPr lang="en-US" sz="1400">
                          <a:solidFill>
                            <a:srgbClr val="000000"/>
                          </a:solidFill>
                          <a:latin typeface="Montserrat" pitchFamily="2" charset="0"/>
                        </a:rPr>
                        <a:t>The FDA updated its definition of “healthy” and eggs make the list! </a:t>
                      </a:r>
                      <a:endParaRPr lang="en-US" sz="1400">
                        <a:latin typeface="Montserrat" pitchFamily="2" charset="0"/>
                      </a:endParaRPr>
                    </a:p>
                    <a:p>
                      <a:pPr algn="l"/>
                      <a:endParaRPr lang="en-US" sz="1400">
                        <a:solidFill>
                          <a:srgbClr val="000000"/>
                        </a:solidFill>
                        <a:latin typeface="Montserrat" pitchFamily="2" charset="0"/>
                      </a:endParaRPr>
                    </a:p>
                    <a:p>
                      <a:pPr algn="l"/>
                      <a:r>
                        <a:rPr lang="en-US" sz="1400">
                          <a:solidFill>
                            <a:srgbClr val="000000"/>
                          </a:solidFill>
                          <a:latin typeface="Montserrat" pitchFamily="2" charset="0"/>
                        </a:rPr>
                        <a:t>Versatile, nutritious, and now FDA-approved as healthy! Here’s why they belong on your plate: </a:t>
                      </a:r>
                      <a:endParaRPr lang="en-US" sz="1400">
                        <a:solidFill>
                          <a:srgbClr val="000000"/>
                        </a:solidFill>
                        <a:latin typeface="Montserrat" pitchFamily="2" charset="0"/>
                        <a:ea typeface="Calibri"/>
                        <a:cs typeface="Calibri"/>
                      </a:endParaRPr>
                    </a:p>
                    <a:p>
                      <a:pPr algn="l"/>
                      <a:endParaRPr lang="en-US" sz="1400">
                        <a:solidFill>
                          <a:srgbClr val="000000"/>
                        </a:solidFill>
                        <a:latin typeface="Montserrat" pitchFamily="2" charset="0"/>
                        <a:cs typeface="Calibri" panose="020F0502020204030204"/>
                      </a:endParaRPr>
                    </a:p>
                    <a:p>
                      <a:pPr algn="l"/>
                      <a:r>
                        <a:rPr lang="en-US" sz="1400">
                          <a:latin typeface="Montserrat" pitchFamily="2" charset="0"/>
                        </a:rPr>
                        <a:t>✅</a:t>
                      </a:r>
                      <a:r>
                        <a:rPr lang="en-US" sz="1400">
                          <a:solidFill>
                            <a:srgbClr val="000000"/>
                          </a:solidFill>
                          <a:latin typeface="Montserrat" pitchFamily="2" charset="0"/>
                        </a:rPr>
                        <a:t> Eggs are a healthy, nutrient-rich food</a:t>
                      </a:r>
                      <a:endParaRPr lang="en-US" sz="1400">
                        <a:solidFill>
                          <a:srgbClr val="000000"/>
                        </a:solidFill>
                        <a:latin typeface="Montserrat" pitchFamily="2" charset="0"/>
                        <a:cs typeface="Calibri"/>
                      </a:endParaRPr>
                    </a:p>
                    <a:p>
                      <a:pPr algn="l"/>
                      <a:r>
                        <a:rPr lang="en-US" sz="1400">
                          <a:latin typeface="Montserrat" pitchFamily="2" charset="0"/>
                        </a:rPr>
                        <a:t>✅</a:t>
                      </a:r>
                      <a:r>
                        <a:rPr lang="en-US" sz="1400">
                          <a:solidFill>
                            <a:srgbClr val="000000"/>
                          </a:solidFill>
                          <a:latin typeface="Montserrat" pitchFamily="2" charset="0"/>
                        </a:rPr>
                        <a:t> Eggs </a:t>
                      </a:r>
                      <a:r>
                        <a:rPr lang="en-US" sz="1400">
                          <a:latin typeface="Montserrat" pitchFamily="2" charset="0"/>
                        </a:rPr>
                        <a:t>are versatile and convenient to build tasty and healthy meals</a:t>
                      </a:r>
                    </a:p>
                    <a:p>
                      <a:pPr algn="l"/>
                      <a:r>
                        <a:rPr lang="en-US" sz="1400">
                          <a:latin typeface="Montserrat" pitchFamily="2" charset="0"/>
                        </a:rPr>
                        <a:t>✅</a:t>
                      </a:r>
                      <a:r>
                        <a:rPr lang="en-US" sz="1400">
                          <a:solidFill>
                            <a:srgbClr val="000000"/>
                          </a:solidFill>
                          <a:latin typeface="Montserrat" pitchFamily="2" charset="0"/>
                        </a:rPr>
                        <a:t> </a:t>
                      </a:r>
                      <a:r>
                        <a:rPr lang="en-US" sz="1400">
                          <a:latin typeface="Montserrat" pitchFamily="2" charset="0"/>
                        </a:rPr>
                        <a:t>Eggs are one of nature’s most perfect proteins</a:t>
                      </a:r>
                    </a:p>
                    <a:p>
                      <a:pPr marL="0" marR="0" lvl="0" indent="0" algn="l" defTabSz="412750" eaLnBrk="1" fontAlgn="auto" latinLnBrk="0" hangingPunct="1">
                        <a:lnSpc>
                          <a:spcPct val="100000"/>
                        </a:lnSpc>
                        <a:spcBef>
                          <a:spcPts val="0"/>
                        </a:spcBef>
                        <a:spcAft>
                          <a:spcPts val="0"/>
                        </a:spcAft>
                        <a:buClrTx/>
                        <a:buSzTx/>
                        <a:buFontTx/>
                        <a:buNone/>
                        <a:tabLst/>
                        <a:defRPr/>
                      </a:pPr>
                      <a:r>
                        <a:rPr lang="en-US" sz="1400">
                          <a:latin typeface="Montserrat" pitchFamily="2" charset="0"/>
                        </a:rPr>
                        <a:t>✅</a:t>
                      </a:r>
                      <a:r>
                        <a:rPr lang="en-US" sz="1400">
                          <a:solidFill>
                            <a:srgbClr val="000000"/>
                          </a:solidFill>
                          <a:latin typeface="Montserrat" pitchFamily="2" charset="0"/>
                        </a:rPr>
                        <a:t> </a:t>
                      </a:r>
                      <a:r>
                        <a:rPr lang="en-US" sz="1400">
                          <a:latin typeface="Montserrat" pitchFamily="2" charset="0"/>
                        </a:rPr>
                        <a:t>Eggs have choline that helps support lifelong brain health</a:t>
                      </a:r>
                    </a:p>
                    <a:p>
                      <a:pPr algn="l"/>
                      <a:endParaRPr lang="en-US" sz="1400">
                        <a:latin typeface="Montserrat" pitchFamily="2" charset="0"/>
                        <a:ea typeface="+mn-lt"/>
                        <a:cs typeface="+mn-lt"/>
                      </a:endParaRPr>
                    </a:p>
                    <a:p>
                      <a:pPr algn="l"/>
                      <a:r>
                        <a:rPr lang="en-US" sz="1400">
                          <a:solidFill>
                            <a:srgbClr val="000000"/>
                          </a:solidFill>
                          <a:highlight>
                            <a:srgbClr val="FFFF00"/>
                          </a:highlight>
                          <a:latin typeface="Montserrat" pitchFamily="2" charset="0"/>
                        </a:rPr>
                        <a:t>[FOR INSTAGRAM] </a:t>
                      </a:r>
                      <a:r>
                        <a:rPr lang="en-US" sz="1400">
                          <a:solidFill>
                            <a:srgbClr val="000000"/>
                          </a:solidFill>
                          <a:latin typeface="Montserrat" pitchFamily="2" charset="0"/>
                        </a:rPr>
                        <a:t>Check out the #LinkinBio to learn more about how to incorporate eggs into your healthy meals.</a:t>
                      </a:r>
                      <a:endParaRPr lang="en-US" sz="1400">
                        <a:solidFill>
                          <a:srgbClr val="000000"/>
                        </a:solidFill>
                        <a:latin typeface="Montserrat" pitchFamily="2" charset="0"/>
                        <a:ea typeface="Calibri"/>
                        <a:cs typeface="Calibri"/>
                      </a:endParaRPr>
                    </a:p>
                    <a:p>
                      <a:pPr algn="l"/>
                      <a:r>
                        <a:rPr lang="en-US" sz="1400">
                          <a:solidFill>
                            <a:srgbClr val="000000"/>
                          </a:solidFill>
                          <a:highlight>
                            <a:srgbClr val="FFFF00"/>
                          </a:highlight>
                          <a:latin typeface="Montserrat" pitchFamily="2" charset="0"/>
                        </a:rPr>
                        <a:t>[FOR FACEBOOK] </a:t>
                      </a:r>
                      <a:r>
                        <a:rPr lang="en-US" sz="1400">
                          <a:solidFill>
                            <a:srgbClr val="000000"/>
                          </a:solidFill>
                          <a:latin typeface="Montserrat" pitchFamily="2" charset="0"/>
                          <a:ea typeface="+mn-lt"/>
                          <a:cs typeface="+mn-lt"/>
                        </a:rPr>
                        <a:t>For more on how to incorporate eggs </a:t>
                      </a:r>
                      <a:r>
                        <a:rPr lang="en-US" sz="1400">
                          <a:solidFill>
                            <a:srgbClr val="000000"/>
                          </a:solidFill>
                          <a:latin typeface="Montserrat" pitchFamily="2" charset="0"/>
                        </a:rPr>
                        <a:t>into your healthy meals</a:t>
                      </a:r>
                      <a:r>
                        <a:rPr lang="en-US" sz="1400">
                          <a:solidFill>
                            <a:srgbClr val="000000"/>
                          </a:solidFill>
                          <a:latin typeface="Montserrat" pitchFamily="2" charset="0"/>
                          <a:ea typeface="+mn-lt"/>
                          <a:cs typeface="+mn-lt"/>
                        </a:rPr>
                        <a:t>, check out: [Insert link to Eggs Are Healthy landing page]</a:t>
                      </a:r>
                    </a:p>
                    <a:p>
                      <a:pPr algn="l"/>
                      <a:endParaRPr lang="en-US" sz="1400">
                        <a:solidFill>
                          <a:srgbClr val="000000"/>
                        </a:solidFill>
                        <a:highlight>
                          <a:srgbClr val="FFFF00"/>
                        </a:highlight>
                        <a:latin typeface="Montserrat" pitchFamily="2" charset="0"/>
                        <a:ea typeface="+mn-lt"/>
                        <a:cs typeface="+mn-lt"/>
                      </a:endParaRPr>
                    </a:p>
                    <a:p>
                      <a:pPr algn="l"/>
                      <a:r>
                        <a:rPr lang="en-US" sz="1400">
                          <a:solidFill>
                            <a:srgbClr val="000000"/>
                          </a:solidFill>
                          <a:highlight>
                            <a:srgbClr val="FFFF00"/>
                          </a:highlight>
                          <a:latin typeface="Montserrat" pitchFamily="2" charset="0"/>
                          <a:ea typeface="+mn-lt"/>
                          <a:cs typeface="+mn-lt"/>
                        </a:rPr>
                        <a:t>Both linked to: https://www.incredibleegg.org/nutrition/eggs-are-healthy/</a:t>
                      </a:r>
                      <a:endParaRPr lang="en-US" sz="1400">
                        <a:solidFill>
                          <a:srgbClr val="000000"/>
                        </a:solidFill>
                        <a:highlight>
                          <a:srgbClr val="FFFF00"/>
                        </a:highlight>
                        <a:latin typeface="Montserrat" pitchFamily="2" charset="0"/>
                        <a:ea typeface="Calibri"/>
                        <a:cs typeface="Calibri"/>
                      </a:endParaRPr>
                    </a:p>
                    <a:p>
                      <a:pPr algn="l"/>
                      <a:endParaRPr lang="en-US" sz="1400">
                        <a:solidFill>
                          <a:srgbClr val="000000"/>
                        </a:solidFill>
                        <a:latin typeface="Montserrat" pitchFamily="2" charset="0"/>
                        <a:ea typeface="+mn-lt"/>
                        <a:cs typeface="+mn-lt"/>
                      </a:endParaRPr>
                    </a:p>
                    <a:p>
                      <a:pPr algn="l"/>
                      <a:r>
                        <a:rPr lang="en-US" sz="1400">
                          <a:solidFill>
                            <a:srgbClr val="000000"/>
                          </a:solidFill>
                          <a:latin typeface="Montserrat" pitchFamily="2" charset="0"/>
                          <a:ea typeface="+mn-lt"/>
                          <a:cs typeface="+mn-lt"/>
                        </a:rPr>
                        <a:t>#EggsAreHealthy #HealthyEating #IncredibleEgg</a:t>
                      </a:r>
                    </a:p>
                  </a:txBody>
                  <a:tcPr marL="85399" marR="85399" marT="42699" marB="426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107769"/>
                  </a:ext>
                </a:extLst>
              </a:tr>
            </a:tbl>
          </a:graphicData>
        </a:graphic>
      </p:graphicFrame>
      <p:pic>
        <p:nvPicPr>
          <p:cNvPr id="2" name="Picture 1" descr="Food on a plate&#10;&#10;AI-generated content may be incorrect.">
            <a:extLst>
              <a:ext uri="{FF2B5EF4-FFF2-40B4-BE49-F238E27FC236}">
                <a16:creationId xmlns:a16="http://schemas.microsoft.com/office/drawing/2014/main" id="{FFDF9F9A-35EA-5C6B-8865-CBA6A76B98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6637" y="3942795"/>
            <a:ext cx="1773944" cy="2214469"/>
          </a:xfrm>
          <a:prstGeom prst="rect">
            <a:avLst/>
          </a:prstGeom>
          <a:ln>
            <a:solidFill>
              <a:srgbClr val="FCB73E"/>
            </a:solidFill>
          </a:ln>
        </p:spPr>
      </p:pic>
      <p:sp>
        <p:nvSpPr>
          <p:cNvPr id="3" name="TextBox 2">
            <a:extLst>
              <a:ext uri="{FF2B5EF4-FFF2-40B4-BE49-F238E27FC236}">
                <a16:creationId xmlns:a16="http://schemas.microsoft.com/office/drawing/2014/main" id="{22BDC418-C24B-D863-37CE-EB0608A36BA6}"/>
              </a:ext>
            </a:extLst>
          </p:cNvPr>
          <p:cNvSpPr txBox="1"/>
          <p:nvPr/>
        </p:nvSpPr>
        <p:spPr>
          <a:xfrm>
            <a:off x="8916758" y="4567265"/>
            <a:ext cx="1252717"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rPr>
              <a:t>These are suggested images for this social post. They are available in the </a:t>
            </a:r>
            <a:r>
              <a:rPr lang="en-US" sz="1200">
                <a:latin typeface="Montserrat" panose="00000500000000000000" pitchFamily="2" charset="0"/>
                <a:ea typeface="Calibri Light"/>
                <a:cs typeface="Calibri Light"/>
              </a:rPr>
              <a:t>visual asset folder linked </a:t>
            </a:r>
            <a:r>
              <a:rPr lang="en-US" sz="1200" b="1">
                <a:latin typeface="Montserrat"/>
                <a:ea typeface="Calibri Light"/>
                <a:cs typeface="Calibri Light"/>
                <a:hlinkClick r:id="rId10"/>
              </a:rPr>
              <a:t>here</a:t>
            </a:r>
            <a:r>
              <a:rPr lang="en-US" sz="1200">
                <a:latin typeface="Montserrat" panose="00000500000000000000" pitchFamily="2" charset="0"/>
                <a:ea typeface="Calibri Light"/>
                <a:cs typeface="Calibri Light"/>
              </a:rPr>
              <a:t>.</a:t>
            </a:r>
            <a:endPar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endParaRPr>
          </a:p>
        </p:txBody>
      </p:sp>
    </p:spTree>
    <p:extLst>
      <p:ext uri="{BB962C8B-B14F-4D97-AF65-F5344CB8AC3E}">
        <p14:creationId xmlns:p14="http://schemas.microsoft.com/office/powerpoint/2010/main" val="10105426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1F45E-63D1-EB9C-F580-1A094570BD5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5C9D660-06BA-8A8D-335B-0F5A5C129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A22962AC-8EF4-9BFC-90AF-3751E7E314CD}"/>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Grocery List</a:t>
            </a:r>
          </a:p>
        </p:txBody>
      </p:sp>
      <p:pic>
        <p:nvPicPr>
          <p:cNvPr id="9" name="Picture 8" descr="A black background with a black line&#10;&#10;AI-generated content may be incorrect.">
            <a:extLst>
              <a:ext uri="{FF2B5EF4-FFF2-40B4-BE49-F238E27FC236}">
                <a16:creationId xmlns:a16="http://schemas.microsoft.com/office/drawing/2014/main" id="{5EDB464E-2476-599A-4887-751343D77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pic>
        <p:nvPicPr>
          <p:cNvPr id="12" name="Graphic 11">
            <a:extLst>
              <a:ext uri="{FF2B5EF4-FFF2-40B4-BE49-F238E27FC236}">
                <a16:creationId xmlns:a16="http://schemas.microsoft.com/office/drawing/2014/main" id="{742620F9-D55D-2E82-2B96-A71B8B5287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775" y="4520872"/>
            <a:ext cx="533400" cy="533400"/>
          </a:xfrm>
          <a:prstGeom prst="rect">
            <a:avLst/>
          </a:prstGeom>
        </p:spPr>
      </p:pic>
      <p:pic>
        <p:nvPicPr>
          <p:cNvPr id="14" name="Graphic 13">
            <a:extLst>
              <a:ext uri="{FF2B5EF4-FFF2-40B4-BE49-F238E27FC236}">
                <a16:creationId xmlns:a16="http://schemas.microsoft.com/office/drawing/2014/main" id="{F6A5251A-ED4F-3B69-0EDF-7C2748B75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9775" y="3144808"/>
            <a:ext cx="533400" cy="533400"/>
          </a:xfrm>
          <a:prstGeom prst="rect">
            <a:avLst/>
          </a:prstGeom>
        </p:spPr>
      </p:pic>
      <p:graphicFrame>
        <p:nvGraphicFramePr>
          <p:cNvPr id="3" name="Content Placeholder 1">
            <a:extLst>
              <a:ext uri="{FF2B5EF4-FFF2-40B4-BE49-F238E27FC236}">
                <a16:creationId xmlns:a16="http://schemas.microsoft.com/office/drawing/2014/main" id="{4E1BF04C-EFDD-1EF9-4692-35F61FD5D09D}"/>
              </a:ext>
            </a:extLst>
          </p:cNvPr>
          <p:cNvGraphicFramePr>
            <a:graphicFrameLocks/>
          </p:cNvGraphicFramePr>
          <p:nvPr/>
        </p:nvGraphicFramePr>
        <p:xfrm>
          <a:off x="418673" y="2611198"/>
          <a:ext cx="7113372" cy="3119844"/>
        </p:xfrm>
        <a:graphic>
          <a:graphicData uri="http://schemas.openxmlformats.org/drawingml/2006/table">
            <a:tbl>
              <a:tblPr firstRow="1" bandRow="1">
                <a:tableStyleId>{2D5ABB26-0587-4C30-8999-92F81FD0307C}</a:tableStyleId>
              </a:tblPr>
              <a:tblGrid>
                <a:gridCol w="1123641">
                  <a:extLst>
                    <a:ext uri="{9D8B030D-6E8A-4147-A177-3AD203B41FA5}">
                      <a16:colId xmlns:a16="http://schemas.microsoft.com/office/drawing/2014/main" val="2873039285"/>
                    </a:ext>
                  </a:extLst>
                </a:gridCol>
                <a:gridCol w="5989731">
                  <a:extLst>
                    <a:ext uri="{9D8B030D-6E8A-4147-A177-3AD203B41FA5}">
                      <a16:colId xmlns:a16="http://schemas.microsoft.com/office/drawing/2014/main" val="3118403354"/>
                    </a:ext>
                  </a:extLst>
                </a:gridCol>
              </a:tblGrid>
              <a:tr h="3119844">
                <a:tc>
                  <a:txBody>
                    <a:bodyPr/>
                    <a:lstStyle/>
                    <a:p>
                      <a:pPr algn="ctr"/>
                      <a:endParaRPr lang="en-US" sz="1200">
                        <a:latin typeface="Helvetica" panose="020B0604020202020204" pitchFamily="34" charset="0"/>
                        <a:cs typeface="Helvetica" panose="020B0604020202020204" pitchFamily="34" charset="0"/>
                      </a:endParaRPr>
                    </a:p>
                    <a:p>
                      <a:pPr algn="ctr"/>
                      <a:endParaRPr lang="en-US" sz="1200">
                        <a:latin typeface="Helvetica" panose="020B0604020202020204" pitchFamily="34" charset="0"/>
                        <a:cs typeface="Helvetica" panose="020B0604020202020204" pitchFamily="34" charset="0"/>
                      </a:endParaRPr>
                    </a:p>
                    <a:p>
                      <a:pPr algn="ctr"/>
                      <a:endParaRPr lang="en-US" sz="1200">
                        <a:latin typeface="Helvetica" panose="020B0604020202020204" pitchFamily="34" charset="0"/>
                        <a:cs typeface="Helvetica" panose="020B0604020202020204" pitchFamily="34" charset="0"/>
                      </a:endParaRPr>
                    </a:p>
                    <a:p>
                      <a:pPr algn="ct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r>
                        <a:rPr lang="en-US" sz="1200" b="1">
                          <a:latin typeface="Montserrat" pitchFamily="2" charset="0"/>
                          <a:cs typeface="Helvetica"/>
                        </a:rPr>
                        <a:t>Facebook</a:t>
                      </a: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r>
                        <a:rPr lang="en-US" sz="1200" b="1">
                          <a:latin typeface="Montserrat" pitchFamily="2" charset="0"/>
                          <a:cs typeface="Helvetica"/>
                        </a:rPr>
                        <a:t>Instagram </a:t>
                      </a:r>
                      <a:endParaRPr lang="en-US" sz="1400">
                        <a:latin typeface="Montserrat" pitchFamily="2" charset="0"/>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buNone/>
                      </a:pPr>
                      <a:r>
                        <a:rPr lang="en-US" sz="1400" b="0" i="0" u="none" strike="noStrike" noProof="0">
                          <a:solidFill>
                            <a:schemeClr val="tx1"/>
                          </a:solidFill>
                          <a:latin typeface="Montserrat" pitchFamily="2" charset="0"/>
                        </a:rPr>
                        <a:t>Not only does the FDA’s “healthy food” definition help you meet your nutritional needs, but it also puts eggs in good company with fruits and vegetables on the FDA’s healthy foods list. 🥚🍓🥦 </a:t>
                      </a:r>
                      <a:endParaRPr lang="en-US" sz="1400" b="0" i="0" u="none" strike="noStrike" noProof="0">
                        <a:solidFill>
                          <a:srgbClr val="000000"/>
                        </a:solidFill>
                        <a:latin typeface="Montserrat" pitchFamily="2" charset="0"/>
                      </a:endParaRPr>
                    </a:p>
                    <a:p>
                      <a:pPr lvl="0" algn="l">
                        <a:buNone/>
                      </a:pPr>
                      <a:endParaRPr lang="en-US" sz="1400" b="0" i="0" u="none" strike="noStrike" noProof="0">
                        <a:solidFill>
                          <a:srgbClr val="000000"/>
                        </a:solidFill>
                        <a:latin typeface="Montserrat" pitchFamily="2" charset="0"/>
                      </a:endParaRPr>
                    </a:p>
                    <a:p>
                      <a:pPr lvl="0" algn="l">
                        <a:buNone/>
                      </a:pPr>
                      <a:r>
                        <a:rPr lang="en-US" sz="1400" b="0" i="0" u="none" strike="noStrike" noProof="0">
                          <a:solidFill>
                            <a:schemeClr val="tx1"/>
                          </a:solidFill>
                          <a:latin typeface="Montserrat" pitchFamily="2" charset="0"/>
                        </a:rPr>
                        <a:t>Now you can feel better than ever about reaching for that carton, while we continue our efforts to ensure a steady supply of fresh, versatile and healthy eggs! </a:t>
                      </a:r>
                      <a:endParaRPr lang="en-US" sz="1400">
                        <a:latin typeface="Montserrat" pitchFamily="2" charset="0"/>
                      </a:endParaRPr>
                    </a:p>
                    <a:p>
                      <a:pPr algn="l"/>
                      <a:endParaRPr lang="en-US" sz="1400">
                        <a:solidFill>
                          <a:srgbClr val="000000"/>
                        </a:solidFill>
                        <a:latin typeface="Montserrat" pitchFamily="2" charset="0"/>
                        <a:ea typeface="+mn-lt"/>
                        <a:cs typeface="+mn-lt"/>
                      </a:endParaRPr>
                    </a:p>
                    <a:p>
                      <a:pPr algn="l"/>
                      <a:r>
                        <a:rPr lang="en-US" sz="1400">
                          <a:solidFill>
                            <a:srgbClr val="000000"/>
                          </a:solidFill>
                          <a:latin typeface="Montserrat" pitchFamily="2" charset="0"/>
                          <a:ea typeface="+mn-lt"/>
                          <a:cs typeface="+mn-lt"/>
                        </a:rPr>
                        <a:t>#EggsAreHealthy #HealthyEating #IncredibleEgg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107769"/>
                  </a:ext>
                </a:extLst>
              </a:tr>
            </a:tbl>
          </a:graphicData>
        </a:graphic>
      </p:graphicFrame>
      <p:pic>
        <p:nvPicPr>
          <p:cNvPr id="8" name="Picture 5">
            <a:extLst>
              <a:ext uri="{FF2B5EF4-FFF2-40B4-BE49-F238E27FC236}">
                <a16:creationId xmlns:a16="http://schemas.microsoft.com/office/drawing/2014/main" id="{8341DA1D-F903-51BC-05C7-6130D6807B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2766" y="2094090"/>
            <a:ext cx="2869459" cy="37162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2E171D-DDB2-23F9-B8D5-4373CC217F91}"/>
              </a:ext>
            </a:extLst>
          </p:cNvPr>
          <p:cNvSpPr txBox="1"/>
          <p:nvPr/>
        </p:nvSpPr>
        <p:spPr>
          <a:xfrm>
            <a:off x="8916758" y="5924411"/>
            <a:ext cx="259546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rPr>
              <a:t>This is the suggested image for this social post. It is available in the </a:t>
            </a:r>
            <a:r>
              <a:rPr lang="en-US" sz="1200">
                <a:latin typeface="Montserrat" panose="00000500000000000000" pitchFamily="2" charset="0"/>
                <a:ea typeface="Calibri Light"/>
                <a:cs typeface="Calibri Light"/>
              </a:rPr>
              <a:t>visual asset folder linked </a:t>
            </a:r>
            <a:r>
              <a:rPr lang="en-US" sz="1200" b="1">
                <a:latin typeface="Montserrat"/>
                <a:ea typeface="Calibri Light"/>
                <a:cs typeface="Calibri Light"/>
                <a:hlinkClick r:id="rId9"/>
              </a:rPr>
              <a:t>here</a:t>
            </a:r>
            <a:r>
              <a:rPr lang="en-US" sz="1200">
                <a:latin typeface="Montserrat" panose="00000500000000000000" pitchFamily="2" charset="0"/>
                <a:ea typeface="Calibri Light"/>
                <a:cs typeface="Calibri Light"/>
              </a:rPr>
              <a:t>.</a:t>
            </a:r>
            <a:endPar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endParaRPr>
          </a:p>
        </p:txBody>
      </p:sp>
    </p:spTree>
    <p:extLst>
      <p:ext uri="{BB962C8B-B14F-4D97-AF65-F5344CB8AC3E}">
        <p14:creationId xmlns:p14="http://schemas.microsoft.com/office/powerpoint/2010/main" val="42355269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811A-0F81-75A7-1469-E1D3F258860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F2CE329-6F11-F6B5-535E-447802A9A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1F246606-888D-80F4-00FB-D052E9A654B1}"/>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What Makes Eggs Healthy?</a:t>
            </a:r>
          </a:p>
        </p:txBody>
      </p:sp>
      <p:pic>
        <p:nvPicPr>
          <p:cNvPr id="9" name="Picture 8" descr="A black background with a black line&#10;&#10;AI-generated content may be incorrect.">
            <a:extLst>
              <a:ext uri="{FF2B5EF4-FFF2-40B4-BE49-F238E27FC236}">
                <a16:creationId xmlns:a16="http://schemas.microsoft.com/office/drawing/2014/main" id="{0DE6880C-BF94-6D67-709C-902186018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pic>
        <p:nvPicPr>
          <p:cNvPr id="12" name="Graphic 11">
            <a:extLst>
              <a:ext uri="{FF2B5EF4-FFF2-40B4-BE49-F238E27FC236}">
                <a16:creationId xmlns:a16="http://schemas.microsoft.com/office/drawing/2014/main" id="{749CCDF4-00D3-4893-8634-10EB1BF78E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0282" y="4095869"/>
            <a:ext cx="533400" cy="533400"/>
          </a:xfrm>
          <a:prstGeom prst="rect">
            <a:avLst/>
          </a:prstGeom>
        </p:spPr>
      </p:pic>
      <p:pic>
        <p:nvPicPr>
          <p:cNvPr id="14" name="Graphic 13">
            <a:extLst>
              <a:ext uri="{FF2B5EF4-FFF2-40B4-BE49-F238E27FC236}">
                <a16:creationId xmlns:a16="http://schemas.microsoft.com/office/drawing/2014/main" id="{DDBC37D4-9102-2A90-65F7-7554161DC7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0282" y="2719805"/>
            <a:ext cx="533400" cy="533400"/>
          </a:xfrm>
          <a:prstGeom prst="rect">
            <a:avLst/>
          </a:prstGeom>
        </p:spPr>
      </p:pic>
      <p:graphicFrame>
        <p:nvGraphicFramePr>
          <p:cNvPr id="2" name="Content Placeholder 1">
            <a:extLst>
              <a:ext uri="{FF2B5EF4-FFF2-40B4-BE49-F238E27FC236}">
                <a16:creationId xmlns:a16="http://schemas.microsoft.com/office/drawing/2014/main" id="{9FEA97C0-5CA3-3F81-8F17-D46EB256F00A}"/>
              </a:ext>
            </a:extLst>
          </p:cNvPr>
          <p:cNvGraphicFramePr>
            <a:graphicFrameLocks/>
          </p:cNvGraphicFramePr>
          <p:nvPr/>
        </p:nvGraphicFramePr>
        <p:xfrm>
          <a:off x="617087" y="2216627"/>
          <a:ext cx="8443786" cy="4206240"/>
        </p:xfrm>
        <a:graphic>
          <a:graphicData uri="http://schemas.openxmlformats.org/drawingml/2006/table">
            <a:tbl>
              <a:tblPr firstRow="1" bandRow="1">
                <a:tableStyleId>{2D5ABB26-0587-4C30-8999-92F81FD0307C}</a:tableStyleId>
              </a:tblPr>
              <a:tblGrid>
                <a:gridCol w="1226001">
                  <a:extLst>
                    <a:ext uri="{9D8B030D-6E8A-4147-A177-3AD203B41FA5}">
                      <a16:colId xmlns:a16="http://schemas.microsoft.com/office/drawing/2014/main" val="2873039285"/>
                    </a:ext>
                  </a:extLst>
                </a:gridCol>
                <a:gridCol w="7217785">
                  <a:extLst>
                    <a:ext uri="{9D8B030D-6E8A-4147-A177-3AD203B41FA5}">
                      <a16:colId xmlns:a16="http://schemas.microsoft.com/office/drawing/2014/main" val="3118403354"/>
                    </a:ext>
                  </a:extLst>
                </a:gridCol>
              </a:tblGrid>
              <a:tr h="3819348">
                <a:tc>
                  <a:txBody>
                    <a:bodyPr/>
                    <a:lstStyle/>
                    <a:p>
                      <a:pPr algn="ctr"/>
                      <a:endParaRPr lang="en-US" sz="1200">
                        <a:latin typeface="Helvetica" panose="020B0604020202020204" pitchFamily="34" charset="0"/>
                        <a:cs typeface="Helvetica" panose="020B0604020202020204" pitchFamily="34" charset="0"/>
                      </a:endParaRPr>
                    </a:p>
                    <a:p>
                      <a:pPr algn="ctr"/>
                      <a:endParaRPr lang="en-US" sz="1200">
                        <a:latin typeface="Helvetica" panose="020B0604020202020204" pitchFamily="34" charset="0"/>
                        <a:cs typeface="Helvetica" panose="020B0604020202020204" pitchFamily="34" charset="0"/>
                      </a:endParaRPr>
                    </a:p>
                    <a:p>
                      <a:pPr algn="ctr"/>
                      <a:endParaRPr lang="en-US" sz="1200">
                        <a:latin typeface="Helvetica" panose="020B0604020202020204" pitchFamily="34" charset="0"/>
                        <a:cs typeface="Helvetica" panose="020B0604020202020204" pitchFamily="34" charset="0"/>
                      </a:endParaRPr>
                    </a:p>
                    <a:p>
                      <a:pPr algn="ct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r>
                        <a:rPr lang="en-US" sz="1200" b="1">
                          <a:latin typeface="Montserrat" pitchFamily="2" charset="0"/>
                          <a:cs typeface="Helvetica"/>
                        </a:rPr>
                        <a:t>Facebook</a:t>
                      </a: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r>
                        <a:rPr lang="en-US" sz="1200" b="1">
                          <a:latin typeface="Montserrat" pitchFamily="2" charset="0"/>
                          <a:cs typeface="Helvetica"/>
                        </a:rPr>
                        <a:t>Instagram</a:t>
                      </a:r>
                      <a:r>
                        <a:rPr lang="en-US" sz="1200" b="1">
                          <a:latin typeface="Helvetica"/>
                          <a:cs typeface="Helvetica"/>
                        </a:rPr>
                        <a:t> </a:t>
                      </a:r>
                      <a:endParaRPr lang="en-US" sz="1400">
                        <a:latin typeface="Helvetica"/>
                        <a:cs typeface="Helvetic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lnSpc>
                          <a:spcPct val="100000"/>
                        </a:lnSpc>
                        <a:buNone/>
                      </a:pPr>
                      <a:endParaRPr lang="en-US" sz="1600" b="1" i="0" u="none" strike="noStrike" baseline="0" noProof="0">
                        <a:solidFill>
                          <a:srgbClr val="000000"/>
                        </a:solidFill>
                        <a:latin typeface="helvetica neue medium"/>
                      </a:endParaRPr>
                    </a:p>
                    <a:p>
                      <a:pPr marL="0" lvl="0" indent="0" algn="l">
                        <a:lnSpc>
                          <a:spcPct val="100000"/>
                        </a:lnSpc>
                        <a:buNone/>
                      </a:pPr>
                      <a:r>
                        <a:rPr lang="en-US" sz="1400" b="0" i="0" u="none" strike="noStrike" baseline="0" noProof="0">
                          <a:solidFill>
                            <a:srgbClr val="000000"/>
                          </a:solidFill>
                          <a:latin typeface="Montserrat" pitchFamily="2" charset="0"/>
                        </a:rPr>
                        <a:t>It’s no secret that #eggs are healthy. Recently, the Food and Drug Administration (FDA) confirmed: eggs, often celebrated for their simplicity, versatility and nutrition, can now proudly wear the “healthy” badge. </a:t>
                      </a:r>
                    </a:p>
                    <a:p>
                      <a:pPr marL="0" lvl="0" indent="0" algn="l">
                        <a:lnSpc>
                          <a:spcPct val="100000"/>
                        </a:lnSpc>
                        <a:buNone/>
                      </a:pPr>
                      <a:endParaRPr lang="en-US" sz="1400" b="0" i="0" u="none" strike="noStrike" baseline="0" noProof="0">
                        <a:solidFill>
                          <a:srgbClr val="000000"/>
                        </a:solidFill>
                        <a:latin typeface="Montserrat" pitchFamily="2" charset="0"/>
                      </a:endParaRPr>
                    </a:p>
                    <a:p>
                      <a:pPr marL="0" lvl="0" indent="0" algn="l">
                        <a:lnSpc>
                          <a:spcPct val="100000"/>
                        </a:lnSpc>
                        <a:buNone/>
                      </a:pPr>
                      <a:r>
                        <a:rPr lang="en-US" sz="1400" b="0" i="0" u="none" strike="noStrike" baseline="0" noProof="0">
                          <a:solidFill>
                            <a:srgbClr val="000000"/>
                          </a:solidFill>
                          <a:latin typeface="Montserrat" pitchFamily="2" charset="0"/>
                        </a:rPr>
                        <a:t>Let’s run down some highlights: </a:t>
                      </a:r>
                    </a:p>
                    <a:p>
                      <a:pPr marL="0" lvl="0" indent="0" algn="l">
                        <a:lnSpc>
                          <a:spcPct val="100000"/>
                        </a:lnSpc>
                        <a:buNone/>
                      </a:pPr>
                      <a:r>
                        <a:rPr lang="en-US" sz="1400" b="0" i="0" u="none" strike="noStrike" baseline="0" noProof="0">
                          <a:solidFill>
                            <a:srgbClr val="000000"/>
                          </a:solidFill>
                          <a:latin typeface="Montserrat" pitchFamily="2" charset="0"/>
                        </a:rPr>
                        <a:t>Eggs make healthy eating quick and simple, offering high-quality protein, vitamins and minerals.🎉 </a:t>
                      </a:r>
                    </a:p>
                    <a:p>
                      <a:pPr marL="0" lvl="0" indent="0" algn="l">
                        <a:lnSpc>
                          <a:spcPct val="100000"/>
                        </a:lnSpc>
                        <a:buNone/>
                      </a:pPr>
                      <a:endParaRPr lang="en-US" sz="1400" b="0" i="0" u="none" strike="noStrike" baseline="0" noProof="0">
                        <a:solidFill>
                          <a:srgbClr val="000000"/>
                        </a:solidFill>
                        <a:latin typeface="Montserrat" pitchFamily="2" charset="0"/>
                      </a:endParaRPr>
                    </a:p>
                    <a:p>
                      <a:pPr marL="0" lvl="0" indent="0" algn="l">
                        <a:lnSpc>
                          <a:spcPct val="100000"/>
                        </a:lnSpc>
                        <a:buNone/>
                      </a:pPr>
                      <a:r>
                        <a:rPr lang="en-US" sz="1400" b="0" i="0" u="none" strike="noStrike" baseline="0" noProof="0">
                          <a:solidFill>
                            <a:srgbClr val="000000"/>
                          </a:solidFill>
                          <a:latin typeface="Montserrat" pitchFamily="2" charset="0"/>
                        </a:rPr>
                        <a:t>Eggs are also rich in choline, a nutrient that helps support lifelong brain health at every age and stage, including memory, thinking, mood and more.  </a:t>
                      </a:r>
                    </a:p>
                    <a:p>
                      <a:pPr marL="0" lvl="0" indent="0" algn="l">
                        <a:lnSpc>
                          <a:spcPct val="100000"/>
                        </a:lnSpc>
                        <a:buNone/>
                      </a:pPr>
                      <a:endParaRPr lang="en-US" sz="1400" b="0" i="0" u="none" strike="noStrike" baseline="0" noProof="0">
                        <a:solidFill>
                          <a:srgbClr val="000000"/>
                        </a:solidFill>
                        <a:latin typeface="Montserrat" pitchFamily="2" charset="0"/>
                      </a:endParaRPr>
                    </a:p>
                    <a:p>
                      <a:pPr lvl="0" algn="l">
                        <a:buNone/>
                      </a:pPr>
                      <a:r>
                        <a:rPr lang="en-US" sz="1400" b="0" i="0" u="none" strike="noStrike" baseline="0" noProof="0">
                          <a:solidFill>
                            <a:srgbClr val="000000"/>
                          </a:solidFill>
                          <a:highlight>
                            <a:srgbClr val="FFFF00"/>
                          </a:highlight>
                          <a:latin typeface="Montserrat" pitchFamily="2" charset="0"/>
                        </a:rPr>
                        <a:t>[FOR INSTAGRAM] </a:t>
                      </a:r>
                      <a:r>
                        <a:rPr lang="en-US" sz="1400" b="0" i="0" u="none" strike="noStrike" baseline="0" noProof="0">
                          <a:solidFill>
                            <a:schemeClr val="tx1"/>
                          </a:solidFill>
                          <a:latin typeface="Montserrat" pitchFamily="2" charset="0"/>
                        </a:rPr>
                        <a:t>The list of nutritional benefits goes on, so check out the #LinkinBio to learn more!</a:t>
                      </a:r>
                    </a:p>
                    <a:p>
                      <a:pPr lvl="0" algn="l">
                        <a:buNone/>
                      </a:pPr>
                      <a:r>
                        <a:rPr lang="en-US" sz="1400" b="0" i="0" u="none" strike="noStrike" baseline="0" noProof="0">
                          <a:solidFill>
                            <a:srgbClr val="000000"/>
                          </a:solidFill>
                          <a:highlight>
                            <a:srgbClr val="FFFF00"/>
                          </a:highlight>
                          <a:latin typeface="Montserrat" pitchFamily="2" charset="0"/>
                        </a:rPr>
                        <a:t>[FOR FACEBOOK] </a:t>
                      </a:r>
                      <a:r>
                        <a:rPr lang="en-US" sz="1400" b="0" i="0" u="none" strike="noStrike" baseline="0" noProof="0">
                          <a:solidFill>
                            <a:srgbClr val="000000"/>
                          </a:solidFill>
                          <a:latin typeface="Montserrat" pitchFamily="2" charset="0"/>
                        </a:rPr>
                        <a:t>T</a:t>
                      </a:r>
                      <a:r>
                        <a:rPr lang="en-US" sz="1400" b="0" i="0" u="none" strike="noStrike" baseline="0" noProof="0">
                          <a:solidFill>
                            <a:schemeClr val="tx1"/>
                          </a:solidFill>
                          <a:latin typeface="Montserrat" pitchFamily="2" charset="0"/>
                        </a:rPr>
                        <a:t>he list of nutritional benefits goes on, so check out</a:t>
                      </a:r>
                      <a:r>
                        <a:rPr lang="en-US" sz="1400" b="0" i="0" u="none" strike="noStrike" baseline="0" noProof="0">
                          <a:solidFill>
                            <a:srgbClr val="000000"/>
                          </a:solidFill>
                          <a:latin typeface="Montserrat" pitchFamily="2" charset="0"/>
                        </a:rPr>
                        <a:t> [Insert link to Eggs Are Healthy landing page]</a:t>
                      </a:r>
                      <a:endParaRPr lang="en-US" sz="1400">
                        <a:latin typeface="Montserrat" pitchFamily="2" charset="0"/>
                      </a:endParaRPr>
                    </a:p>
                    <a:p>
                      <a:pPr marL="0" lvl="0" indent="0" algn="l">
                        <a:lnSpc>
                          <a:spcPct val="100000"/>
                        </a:lnSpc>
                        <a:buNone/>
                      </a:pPr>
                      <a:endParaRPr lang="en-US" sz="1400" b="0" i="0" u="none" strike="noStrike" baseline="0" noProof="0">
                        <a:solidFill>
                          <a:srgbClr val="000000"/>
                        </a:solidFill>
                        <a:latin typeface="Montserrat" pitchFamily="2" charset="0"/>
                      </a:endParaRPr>
                    </a:p>
                    <a:p>
                      <a:pPr marL="0" lvl="0" indent="0" algn="l">
                        <a:lnSpc>
                          <a:spcPct val="100000"/>
                        </a:lnSpc>
                        <a:buNone/>
                      </a:pPr>
                      <a:r>
                        <a:rPr lang="en-US" sz="1400" b="0" i="0" u="none" strike="noStrike" baseline="0" noProof="0">
                          <a:solidFill>
                            <a:srgbClr val="000000"/>
                          </a:solidFill>
                          <a:highlight>
                            <a:srgbClr val="FFFF00"/>
                          </a:highlight>
                          <a:latin typeface="Montserrat" pitchFamily="2" charset="0"/>
                        </a:rPr>
                        <a:t>Both linked to: https://www.incredibleegg.org/nutrition/eggs-are-healthy/</a:t>
                      </a:r>
                      <a:endParaRPr lang="en-US" sz="1400">
                        <a:latin typeface="Montserrat" pitchFamily="2" charset="0"/>
                      </a:endParaRPr>
                    </a:p>
                    <a:p>
                      <a:pPr lvl="0" algn="l">
                        <a:buNone/>
                      </a:pPr>
                      <a:endParaRPr lang="en-US" sz="1600" b="0" i="0" u="none" strike="noStrike" noProof="0">
                        <a:solidFill>
                          <a:schemeClr val="tx1"/>
                        </a:solidFill>
                        <a:latin typeface="Helvetica Neue Medium"/>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107769"/>
                  </a:ext>
                </a:extLst>
              </a:tr>
            </a:tbl>
          </a:graphicData>
        </a:graphic>
      </p:graphicFrame>
      <p:sp>
        <p:nvSpPr>
          <p:cNvPr id="10" name="TextBox 9">
            <a:extLst>
              <a:ext uri="{FF2B5EF4-FFF2-40B4-BE49-F238E27FC236}">
                <a16:creationId xmlns:a16="http://schemas.microsoft.com/office/drawing/2014/main" id="{423E00B5-14CD-BC84-7CC4-A74EE183A025}"/>
              </a:ext>
            </a:extLst>
          </p:cNvPr>
          <p:cNvSpPr txBox="1"/>
          <p:nvPr/>
        </p:nvSpPr>
        <p:spPr>
          <a:xfrm>
            <a:off x="9544926" y="3595039"/>
            <a:ext cx="2193028"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825500" hangingPunct="0"/>
            <a:r>
              <a:rPr lang="en-US" sz="2000" b="1">
                <a:solidFill>
                  <a:srgbClr val="FCB73E"/>
                </a:solidFill>
                <a:latin typeface="Montserrat" pitchFamily="2" charset="0"/>
              </a:rPr>
              <a:t>See graphics for carousel post on the next page</a:t>
            </a:r>
            <a:endParaRPr kumimoji="0" lang="en-US" sz="2000" b="1" i="0" u="none" strike="noStrike" cap="none" spc="0" normalizeH="0" baseline="0">
              <a:ln>
                <a:noFill/>
              </a:ln>
              <a:solidFill>
                <a:srgbClr val="FCB73E"/>
              </a:solidFill>
              <a:effectLst/>
              <a:uFillTx/>
              <a:latin typeface="Montserrat" pitchFamily="2" charset="0"/>
              <a:sym typeface="Helvetica Neue Medium"/>
            </a:endParaRPr>
          </a:p>
        </p:txBody>
      </p:sp>
      <p:sp>
        <p:nvSpPr>
          <p:cNvPr id="11" name="Rectangle 10">
            <a:extLst>
              <a:ext uri="{FF2B5EF4-FFF2-40B4-BE49-F238E27FC236}">
                <a16:creationId xmlns:a16="http://schemas.microsoft.com/office/drawing/2014/main" id="{CC7F7AF4-234A-C8D4-FB33-98B373D3AB0A}"/>
              </a:ext>
            </a:extLst>
          </p:cNvPr>
          <p:cNvSpPr/>
          <p:nvPr/>
        </p:nvSpPr>
        <p:spPr>
          <a:xfrm>
            <a:off x="9441508" y="3253205"/>
            <a:ext cx="2403154" cy="2176318"/>
          </a:xfrm>
          <a:prstGeom prst="rect">
            <a:avLst/>
          </a:prstGeom>
          <a:noFill/>
          <a:ln w="12700" cap="flat">
            <a:solidFill>
              <a:srgbClr val="FCB73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2490202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8595844-C7A7-FC69-EDCD-785FAA47CB8D}"/>
              </a:ext>
            </a:extLst>
          </p:cNvPr>
          <p:cNvGrpSpPr/>
          <p:nvPr/>
        </p:nvGrpSpPr>
        <p:grpSpPr>
          <a:xfrm>
            <a:off x="119321" y="2623482"/>
            <a:ext cx="11928296" cy="4099059"/>
            <a:chOff x="119321" y="1528009"/>
            <a:chExt cx="11928296" cy="4099059"/>
          </a:xfrm>
        </p:grpSpPr>
        <p:pic>
          <p:nvPicPr>
            <p:cNvPr id="1026" name="Picture 2" descr="A white and brown eggs in a bowl&#10;&#10;AI-generated content may be incorrect.">
              <a:extLst>
                <a:ext uri="{FF2B5EF4-FFF2-40B4-BE49-F238E27FC236}">
                  <a16:creationId xmlns:a16="http://schemas.microsoft.com/office/drawing/2014/main" id="{339B4488-082D-58F1-6190-C7CF59347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21" y="1528010"/>
              <a:ext cx="2307218" cy="40990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plate of food and text&#10;&#10;AI-generated content may be incorrect.">
              <a:extLst>
                <a:ext uri="{FF2B5EF4-FFF2-40B4-BE49-F238E27FC236}">
                  <a16:creationId xmlns:a16="http://schemas.microsoft.com/office/drawing/2014/main" id="{AECF169A-C765-48D3-7907-A7E3B5B24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559" y="1528010"/>
              <a:ext cx="2307218" cy="4099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late of food on a yellow background&#10;&#10;AI-generated content may be incorrect.">
              <a:extLst>
                <a:ext uri="{FF2B5EF4-FFF2-40B4-BE49-F238E27FC236}">
                  <a16:creationId xmlns:a16="http://schemas.microsoft.com/office/drawing/2014/main" id="{607C7BB2-05C7-5174-91D7-D4204D3B9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755" y="1528010"/>
              <a:ext cx="2307218" cy="40990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screenshot of a phone&#10;&#10;AI-generated content may be incorrect.">
              <a:extLst>
                <a:ext uri="{FF2B5EF4-FFF2-40B4-BE49-F238E27FC236}">
                  <a16:creationId xmlns:a16="http://schemas.microsoft.com/office/drawing/2014/main" id="{0949E7C2-F3F4-A25A-0E34-4C6F32A032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399" y="1528009"/>
              <a:ext cx="2307218" cy="409905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E1C7D594-B3F5-1751-21A6-8CA7D56FC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5" name="Rectangle 4">
            <a:extLst>
              <a:ext uri="{FF2B5EF4-FFF2-40B4-BE49-F238E27FC236}">
                <a16:creationId xmlns:a16="http://schemas.microsoft.com/office/drawing/2014/main" id="{16E09E54-1E7B-0B0D-960C-047C9E583732}"/>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Graphics for Copy on Previous Slide</a:t>
            </a:r>
          </a:p>
        </p:txBody>
      </p:sp>
      <p:sp>
        <p:nvSpPr>
          <p:cNvPr id="7" name="TextBox 6">
            <a:extLst>
              <a:ext uri="{FF2B5EF4-FFF2-40B4-BE49-F238E27FC236}">
                <a16:creationId xmlns:a16="http://schemas.microsoft.com/office/drawing/2014/main" id="{D37BD562-C840-A2E2-030F-9EC1CE063384}"/>
              </a:ext>
            </a:extLst>
          </p:cNvPr>
          <p:cNvSpPr txBox="1"/>
          <p:nvPr/>
        </p:nvSpPr>
        <p:spPr>
          <a:xfrm>
            <a:off x="7680960" y="1973965"/>
            <a:ext cx="4366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rPr>
              <a:t>These are suggested images for this social post. They are available in the </a:t>
            </a:r>
            <a:r>
              <a:rPr lang="en-US" sz="1200">
                <a:latin typeface="Montserrat" panose="00000500000000000000" pitchFamily="2" charset="0"/>
                <a:ea typeface="Calibri Light"/>
                <a:cs typeface="Calibri Light"/>
              </a:rPr>
              <a:t>visual asset folder linked </a:t>
            </a:r>
            <a:r>
              <a:rPr lang="en-US" sz="1200" b="1">
                <a:latin typeface="Montserrat"/>
                <a:ea typeface="Calibri Light"/>
                <a:cs typeface="Calibri Light"/>
                <a:hlinkClick r:id="rId8"/>
              </a:rPr>
              <a:t>here</a:t>
            </a:r>
            <a:r>
              <a:rPr lang="en-US" sz="1200">
                <a:latin typeface="Montserrat" panose="00000500000000000000" pitchFamily="2" charset="0"/>
                <a:ea typeface="Calibri Light"/>
                <a:cs typeface="Calibri Light"/>
              </a:rPr>
              <a:t>.</a:t>
            </a:r>
            <a:endPar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endParaRPr>
          </a:p>
        </p:txBody>
      </p:sp>
      <p:pic>
        <p:nvPicPr>
          <p:cNvPr id="2" name="Picture 1" descr="A plate of food on a yellow background&#10;&#10;AI-generated content may be incorrect.">
            <a:extLst>
              <a:ext uri="{FF2B5EF4-FFF2-40B4-BE49-F238E27FC236}">
                <a16:creationId xmlns:a16="http://schemas.microsoft.com/office/drawing/2014/main" id="{FFF415B4-AC08-8566-1F12-516F525AB8D1}"/>
              </a:ext>
            </a:extLst>
          </p:cNvPr>
          <p:cNvPicPr>
            <a:picLocks noChangeAspect="1"/>
          </p:cNvPicPr>
          <p:nvPr/>
        </p:nvPicPr>
        <p:blipFill>
          <a:blip r:embed="rId9"/>
          <a:stretch>
            <a:fillRect/>
          </a:stretch>
        </p:blipFill>
        <p:spPr>
          <a:xfrm>
            <a:off x="7309133" y="2620027"/>
            <a:ext cx="2312749" cy="4102275"/>
          </a:xfrm>
          <a:prstGeom prst="rect">
            <a:avLst/>
          </a:prstGeom>
        </p:spPr>
      </p:pic>
    </p:spTree>
    <p:extLst>
      <p:ext uri="{BB962C8B-B14F-4D97-AF65-F5344CB8AC3E}">
        <p14:creationId xmlns:p14="http://schemas.microsoft.com/office/powerpoint/2010/main" val="39478778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2A86A-C677-0B36-3B0D-FE4ACB01D7D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020F4EF-9486-3656-5F95-A16C8B18F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81632"/>
          </a:xfrm>
          <a:prstGeom prst="rect">
            <a:avLst/>
          </a:prstGeom>
        </p:spPr>
      </p:pic>
      <p:sp>
        <p:nvSpPr>
          <p:cNvPr id="7" name="Rectangle 6">
            <a:extLst>
              <a:ext uri="{FF2B5EF4-FFF2-40B4-BE49-F238E27FC236}">
                <a16:creationId xmlns:a16="http://schemas.microsoft.com/office/drawing/2014/main" id="{432B4122-4D6E-C614-3873-66641C4D4AAE}"/>
              </a:ext>
            </a:extLst>
          </p:cNvPr>
          <p:cNvSpPr>
            <a:spLocks noChangeArrowheads="1"/>
          </p:cNvSpPr>
          <p:nvPr/>
        </p:nvSpPr>
        <p:spPr bwMode="auto">
          <a:xfrm>
            <a:off x="418673" y="397655"/>
            <a:ext cx="11425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3200" b="1">
                <a:solidFill>
                  <a:schemeClr val="bg1"/>
                </a:solidFill>
                <a:latin typeface="Montserrat" pitchFamily="2" charset="0"/>
                <a:ea typeface="Times New Roman" panose="02020603050405020304" pitchFamily="18" charset="0"/>
                <a:cs typeface="Helvetica" panose="020B0604020202020204" pitchFamily="34" charset="0"/>
              </a:rPr>
              <a:t>Trend-Driven Reels/TikTok Posts</a:t>
            </a:r>
          </a:p>
        </p:txBody>
      </p:sp>
      <p:pic>
        <p:nvPicPr>
          <p:cNvPr id="9" name="Picture 8" descr="A black background with a black line&#10;&#10;AI-generated content may be incorrect.">
            <a:extLst>
              <a:ext uri="{FF2B5EF4-FFF2-40B4-BE49-F238E27FC236}">
                <a16:creationId xmlns:a16="http://schemas.microsoft.com/office/drawing/2014/main" id="{A4AA51AD-4DFC-96FC-3046-799DE1865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89" y="397655"/>
            <a:ext cx="2319233" cy="721282"/>
          </a:xfrm>
          <a:prstGeom prst="rect">
            <a:avLst/>
          </a:prstGeom>
        </p:spPr>
      </p:pic>
      <p:pic>
        <p:nvPicPr>
          <p:cNvPr id="12" name="Graphic 11">
            <a:extLst>
              <a:ext uri="{FF2B5EF4-FFF2-40B4-BE49-F238E27FC236}">
                <a16:creationId xmlns:a16="http://schemas.microsoft.com/office/drawing/2014/main" id="{A3CF8399-09A2-07AB-32CD-48390F87B6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073" y="3940095"/>
            <a:ext cx="533400" cy="533400"/>
          </a:xfrm>
          <a:prstGeom prst="rect">
            <a:avLst/>
          </a:prstGeom>
        </p:spPr>
      </p:pic>
      <p:pic>
        <p:nvPicPr>
          <p:cNvPr id="14" name="Graphic 13">
            <a:extLst>
              <a:ext uri="{FF2B5EF4-FFF2-40B4-BE49-F238E27FC236}">
                <a16:creationId xmlns:a16="http://schemas.microsoft.com/office/drawing/2014/main" id="{395096E3-0CDF-B3C6-3694-9D961E4250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073" y="2876322"/>
            <a:ext cx="533400" cy="533400"/>
          </a:xfrm>
          <a:prstGeom prst="rect">
            <a:avLst/>
          </a:prstGeom>
        </p:spPr>
      </p:pic>
      <p:grpSp>
        <p:nvGrpSpPr>
          <p:cNvPr id="3" name="Group 2">
            <a:extLst>
              <a:ext uri="{FF2B5EF4-FFF2-40B4-BE49-F238E27FC236}">
                <a16:creationId xmlns:a16="http://schemas.microsoft.com/office/drawing/2014/main" id="{E4EBD9C0-22E2-9E2D-655D-44C437C0E067}"/>
              </a:ext>
            </a:extLst>
          </p:cNvPr>
          <p:cNvGrpSpPr/>
          <p:nvPr/>
        </p:nvGrpSpPr>
        <p:grpSpPr>
          <a:xfrm>
            <a:off x="6276094" y="1929725"/>
            <a:ext cx="5503832" cy="4166948"/>
            <a:chOff x="1988574" y="669885"/>
            <a:chExt cx="6677393" cy="4114800"/>
          </a:xfrm>
        </p:grpSpPr>
        <p:pic>
          <p:nvPicPr>
            <p:cNvPr id="4" name="Picture 3" descr="A person cooking eggs in a pan&#10;&#10;Description automatically generated">
              <a:extLst>
                <a:ext uri="{FF2B5EF4-FFF2-40B4-BE49-F238E27FC236}">
                  <a16:creationId xmlns:a16="http://schemas.microsoft.com/office/drawing/2014/main" id="{442AF21A-DED9-9D67-3624-E3C42D7CA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8574" y="669885"/>
              <a:ext cx="3289300" cy="4114800"/>
            </a:xfrm>
            <a:prstGeom prst="rect">
              <a:avLst/>
            </a:prstGeom>
          </p:spPr>
        </p:pic>
        <p:pic>
          <p:nvPicPr>
            <p:cNvPr id="6" name="Picture 5" descr="A bowl of scrambled eggs with chives&#10;&#10;Description automatically generated">
              <a:extLst>
                <a:ext uri="{FF2B5EF4-FFF2-40B4-BE49-F238E27FC236}">
                  <a16:creationId xmlns:a16="http://schemas.microsoft.com/office/drawing/2014/main" id="{33096F83-C840-D7C9-0246-5FD71472C1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667" y="669885"/>
              <a:ext cx="3289300" cy="4114800"/>
            </a:xfrm>
            <a:prstGeom prst="rect">
              <a:avLst/>
            </a:prstGeom>
          </p:spPr>
        </p:pic>
      </p:grpSp>
      <p:graphicFrame>
        <p:nvGraphicFramePr>
          <p:cNvPr id="13" name="Table 12">
            <a:extLst>
              <a:ext uri="{FF2B5EF4-FFF2-40B4-BE49-F238E27FC236}">
                <a16:creationId xmlns:a16="http://schemas.microsoft.com/office/drawing/2014/main" id="{2692A42C-BF1F-13BB-E467-2002C5E4EFB7}"/>
              </a:ext>
            </a:extLst>
          </p:cNvPr>
          <p:cNvGraphicFramePr>
            <a:graphicFrameLocks noGrp="1"/>
          </p:cNvGraphicFramePr>
          <p:nvPr/>
        </p:nvGraphicFramePr>
        <p:xfrm>
          <a:off x="412073" y="2531876"/>
          <a:ext cx="5503833" cy="3322320"/>
        </p:xfrm>
        <a:graphic>
          <a:graphicData uri="http://schemas.openxmlformats.org/drawingml/2006/table">
            <a:tbl>
              <a:tblPr firstRow="1" bandRow="1">
                <a:tableStyleId>{2D5ABB26-0587-4C30-8999-92F81FD0307C}</a:tableStyleId>
              </a:tblPr>
              <a:tblGrid>
                <a:gridCol w="1238277">
                  <a:extLst>
                    <a:ext uri="{9D8B030D-6E8A-4147-A177-3AD203B41FA5}">
                      <a16:colId xmlns:a16="http://schemas.microsoft.com/office/drawing/2014/main" val="1140813141"/>
                    </a:ext>
                  </a:extLst>
                </a:gridCol>
                <a:gridCol w="4265556">
                  <a:extLst>
                    <a:ext uri="{9D8B030D-6E8A-4147-A177-3AD203B41FA5}">
                      <a16:colId xmlns:a16="http://schemas.microsoft.com/office/drawing/2014/main" val="197765522"/>
                    </a:ext>
                  </a:extLst>
                </a:gridCol>
              </a:tblGrid>
              <a:tr h="2437050">
                <a:tc>
                  <a:txBody>
                    <a:bodyPr/>
                    <a:lstStyle/>
                    <a:p>
                      <a:pPr algn="ctr"/>
                      <a:endParaRPr lang="en-US" sz="1200">
                        <a:latin typeface="Helvetica" panose="020B0604020202020204" pitchFamily="34" charset="0"/>
                        <a:cs typeface="Helvetica" panose="020B0604020202020204" pitchFamily="34" charset="0"/>
                      </a:endParaRPr>
                    </a:p>
                    <a:p>
                      <a:pPr algn="ctr"/>
                      <a:endParaRPr lang="en-US" sz="1200">
                        <a:latin typeface="Helvetica" panose="020B0604020202020204" pitchFamily="34" charset="0"/>
                        <a:cs typeface="Helvetica" panose="020B0604020202020204" pitchFamily="34" charset="0"/>
                      </a:endParaRPr>
                    </a:p>
                    <a:p>
                      <a:pPr algn="ctr"/>
                      <a:endParaRPr lang="en-US" sz="1200">
                        <a:latin typeface="Helvetica" panose="020B0604020202020204" pitchFamily="34" charset="0"/>
                        <a:cs typeface="Helvetica" panose="020B0604020202020204" pitchFamily="34" charset="0"/>
                      </a:endParaRPr>
                    </a:p>
                    <a:p>
                      <a:pPr algn="ct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r>
                        <a:rPr lang="en-US" sz="1200" b="1">
                          <a:latin typeface="Montserrat" pitchFamily="2" charset="0"/>
                          <a:cs typeface="Helvetica"/>
                        </a:rPr>
                        <a:t>Facebook</a:t>
                      </a: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endParaRPr lang="en-US" sz="1200" b="1">
                        <a:latin typeface="Helvetica" panose="020B0604020202020204" pitchFamily="34" charset="0"/>
                        <a:cs typeface="Helvetica" panose="020B0604020202020204" pitchFamily="34" charset="0"/>
                      </a:endParaRPr>
                    </a:p>
                    <a:p>
                      <a:pPr lvl="0" algn="ctr">
                        <a:buNone/>
                      </a:pPr>
                      <a:r>
                        <a:rPr lang="en-US" sz="1200" b="1">
                          <a:latin typeface="Montserrat" pitchFamily="2" charset="0"/>
                          <a:cs typeface="Helvetica"/>
                        </a:rPr>
                        <a:t>Instagram</a:t>
                      </a:r>
                      <a:endParaRPr lang="en-US" sz="1400">
                        <a:latin typeface="Montserrat" pitchFamily="2" charset="0"/>
                        <a:cs typeface="Helvetica"/>
                      </a:endParaRPr>
                    </a:p>
                    <a:p>
                      <a:pPr lvl="0" algn="ctr">
                        <a:buNone/>
                      </a:pPr>
                      <a:endParaRPr lang="en-US" sz="1400">
                        <a:latin typeface="Helvetica"/>
                        <a:cs typeface="Helvetica"/>
                      </a:endParaRPr>
                    </a:p>
                    <a:p>
                      <a:pPr lvl="0" algn="ctr">
                        <a:buNone/>
                      </a:pPr>
                      <a:endParaRPr lang="en-US" sz="1400">
                        <a:latin typeface="Helvetica"/>
                        <a:cs typeface="Helvetica"/>
                      </a:endParaRPr>
                    </a:p>
                    <a:p>
                      <a:pPr lvl="0" algn="ctr">
                        <a:buNone/>
                      </a:pPr>
                      <a:endParaRPr lang="en-US" sz="1400">
                        <a:latin typeface="Helvetica"/>
                        <a:cs typeface="Helvetica"/>
                      </a:endParaRPr>
                    </a:p>
                    <a:p>
                      <a:pPr lvl="0" algn="ctr">
                        <a:buNone/>
                      </a:pPr>
                      <a:endParaRPr lang="en-US" sz="1400">
                        <a:latin typeface="Helvetica"/>
                        <a:cs typeface="Helvetica"/>
                      </a:endParaRPr>
                    </a:p>
                    <a:p>
                      <a:pPr lvl="0" algn="ctr">
                        <a:buNone/>
                      </a:pPr>
                      <a:r>
                        <a:rPr lang="en-US" sz="1200" b="1">
                          <a:latin typeface="Montserrat" pitchFamily="2" charset="0"/>
                          <a:cs typeface="Helvetica"/>
                        </a:rPr>
                        <a:t>TikTok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lnSpc>
                          <a:spcPct val="100000"/>
                        </a:lnSpc>
                        <a:buNone/>
                      </a:pPr>
                      <a:endParaRPr lang="en-US" sz="1400" b="1" i="0" u="none" strike="noStrike" baseline="0" noProof="0">
                        <a:solidFill>
                          <a:srgbClr val="000000"/>
                        </a:solidFill>
                        <a:latin typeface="Montserrat" pitchFamily="2" charset="0"/>
                      </a:endParaRPr>
                    </a:p>
                    <a:p>
                      <a:pPr marL="0" lvl="0" indent="0" algn="l">
                        <a:buNone/>
                      </a:pPr>
                      <a:r>
                        <a:rPr lang="en-US" sz="1400" b="0" i="0" u="none" strike="noStrike" baseline="0" noProof="0">
                          <a:solidFill>
                            <a:srgbClr val="344960"/>
                          </a:solidFill>
                          <a:latin typeface="Montserrat" pitchFamily="2" charset="0"/>
                        </a:rPr>
                        <a:t>However you make them, you can count on them to fuel your body. ✨</a:t>
                      </a:r>
                      <a:endParaRPr lang="en-US" sz="1400" b="0" i="0" u="none" strike="noStrike" baseline="0" noProof="0">
                        <a:solidFill>
                          <a:srgbClr val="000000"/>
                        </a:solidFill>
                        <a:latin typeface="Montserrat" pitchFamily="2" charset="0"/>
                      </a:endParaRPr>
                    </a:p>
                    <a:p>
                      <a:pPr lvl="0" algn="l">
                        <a:buNone/>
                      </a:pPr>
                      <a:endParaRPr lang="en-US" sz="1400" b="0" i="0" u="none" strike="noStrike" baseline="0" noProof="0">
                        <a:solidFill>
                          <a:srgbClr val="000000"/>
                        </a:solidFill>
                        <a:latin typeface="Montserrat" pitchFamily="2" charset="0"/>
                      </a:endParaRPr>
                    </a:p>
                    <a:p>
                      <a:pPr marL="0" marR="0" lvl="0" indent="0" algn="l">
                        <a:lnSpc>
                          <a:spcPct val="100000"/>
                        </a:lnSpc>
                        <a:spcBef>
                          <a:spcPts val="0"/>
                        </a:spcBef>
                        <a:spcAft>
                          <a:spcPts val="0"/>
                        </a:spcAft>
                        <a:buNone/>
                      </a:pPr>
                      <a:r>
                        <a:rPr lang="en-US" sz="1400" b="0" i="0" u="none" strike="noStrike" baseline="0" noProof="0">
                          <a:solidFill>
                            <a:srgbClr val="344960"/>
                          </a:solidFill>
                          <a:latin typeface="Montserrat" pitchFamily="2" charset="0"/>
                        </a:rPr>
                        <a:t>#EggTok For food safety, always ensure eggs are cooked to 160 F.</a:t>
                      </a:r>
                      <a:endParaRPr lang="en-US" sz="1400">
                        <a:solidFill>
                          <a:srgbClr val="344960"/>
                        </a:solidFill>
                        <a:latin typeface="Montserrat" pitchFamily="2" charset="0"/>
                      </a:endParaRPr>
                    </a:p>
                    <a:p>
                      <a:pPr lvl="0" algn="l">
                        <a:buNone/>
                      </a:pPr>
                      <a:endParaRPr lang="en-US" sz="1600" b="0" i="0" u="none" strike="noStrike" noProof="0">
                        <a:solidFill>
                          <a:schemeClr val="tx1"/>
                        </a:solidFill>
                        <a:latin typeface="Helvetica Neue Medium"/>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4708349"/>
                  </a:ext>
                </a:extLst>
              </a:tr>
            </a:tbl>
          </a:graphicData>
        </a:graphic>
      </p:graphicFrame>
      <p:pic>
        <p:nvPicPr>
          <p:cNvPr id="16" name="Graphic 15">
            <a:extLst>
              <a:ext uri="{FF2B5EF4-FFF2-40B4-BE49-F238E27FC236}">
                <a16:creationId xmlns:a16="http://schemas.microsoft.com/office/drawing/2014/main" id="{49A51390-33DD-4261-E1D1-F32910B044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3073" y="5003868"/>
            <a:ext cx="533400" cy="533400"/>
          </a:xfrm>
          <a:prstGeom prst="rect">
            <a:avLst/>
          </a:prstGeom>
        </p:spPr>
      </p:pic>
      <p:sp>
        <p:nvSpPr>
          <p:cNvPr id="2" name="TextBox 1">
            <a:extLst>
              <a:ext uri="{FF2B5EF4-FFF2-40B4-BE49-F238E27FC236}">
                <a16:creationId xmlns:a16="http://schemas.microsoft.com/office/drawing/2014/main" id="{1479B338-7EF1-5D86-B8C3-345E28744CB8}"/>
              </a:ext>
            </a:extLst>
          </p:cNvPr>
          <p:cNvSpPr txBox="1"/>
          <p:nvPr/>
        </p:nvSpPr>
        <p:spPr>
          <a:xfrm>
            <a:off x="7097423" y="6216436"/>
            <a:ext cx="408063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rPr>
              <a:t>Assets for this post are available in the </a:t>
            </a:r>
            <a:r>
              <a:rPr lang="en-US" sz="1200">
                <a:latin typeface="Montserrat" panose="00000500000000000000" pitchFamily="2" charset="0"/>
                <a:ea typeface="Calibri Light"/>
                <a:cs typeface="Calibri Light"/>
              </a:rPr>
              <a:t>visual asset folder linked </a:t>
            </a:r>
            <a:r>
              <a:rPr lang="en-US" sz="1200" b="1">
                <a:latin typeface="Montserrat"/>
                <a:ea typeface="Calibri Light"/>
                <a:cs typeface="Calibri Light"/>
                <a:hlinkClick r:id="rId12"/>
              </a:rPr>
              <a:t>here</a:t>
            </a:r>
            <a:r>
              <a:rPr lang="en-US" sz="1200">
                <a:latin typeface="Montserrat" panose="00000500000000000000" pitchFamily="2" charset="0"/>
                <a:ea typeface="Calibri Light"/>
                <a:cs typeface="Calibri Light"/>
              </a:rPr>
              <a:t>.</a:t>
            </a:r>
            <a:endParaRPr kumimoji="0" lang="en-US" sz="1200" i="0" u="none" strike="noStrike" cap="none" spc="0" normalizeH="0" baseline="0">
              <a:ln>
                <a:noFill/>
              </a:ln>
              <a:solidFill>
                <a:srgbClr val="000000"/>
              </a:solidFill>
              <a:effectLst/>
              <a:uFillTx/>
              <a:latin typeface="Montserrat" panose="00000500000000000000" pitchFamily="2" charset="0"/>
              <a:ea typeface="Helvetica Neue"/>
              <a:cs typeface="Helvetica Neue"/>
              <a:sym typeface="Helvetica Neue"/>
            </a:endParaRPr>
          </a:p>
        </p:txBody>
      </p:sp>
    </p:spTree>
    <p:extLst>
      <p:ext uri="{BB962C8B-B14F-4D97-AF65-F5344CB8AC3E}">
        <p14:creationId xmlns:p14="http://schemas.microsoft.com/office/powerpoint/2010/main" val="2405141747"/>
      </p:ext>
    </p:extLst>
  </p:cSld>
  <p:clrMapOvr>
    <a:masterClrMapping/>
  </p:clrMapOvr>
  <p:transition spd="med"/>
</p:sld>
</file>

<file path=ppt/theme/theme1.xml><?xml version="1.0" encoding="utf-8"?>
<a:theme xmlns:a="http://schemas.openxmlformats.org/drawingml/2006/main" name="5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D165503644C84BADC96110F8DB01D2" ma:contentTypeVersion="14" ma:contentTypeDescription="Create a new document." ma:contentTypeScope="" ma:versionID="4bc423fe010d5fb6e0e3f04224aebc96">
  <xsd:schema xmlns:xsd="http://www.w3.org/2001/XMLSchema" xmlns:xs="http://www.w3.org/2001/XMLSchema" xmlns:p="http://schemas.microsoft.com/office/2006/metadata/properties" xmlns:ns3="0fdbe807-3ced-480a-9991-3d94bddb4145" xmlns:ns4="2041f6b2-a97f-40eb-a1c4-0b83c04e9ab1" targetNamespace="http://schemas.microsoft.com/office/2006/metadata/properties" ma:root="true" ma:fieldsID="b064013b0bcf34ceeb21ba395c6587a9" ns3:_="" ns4:_="">
    <xsd:import namespace="0fdbe807-3ced-480a-9991-3d94bddb4145"/>
    <xsd:import namespace="2041f6b2-a97f-40eb-a1c4-0b83c04e9ab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dbe807-3ced-480a-9991-3d94bddb41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41f6b2-a97f-40eb-a1c4-0b83c04e9a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97BB2E-066C-44EC-ADAA-8AFD61509BC1}">
  <ds:schemaRefs>
    <ds:schemaRef ds:uri="0fdbe807-3ced-480a-9991-3d94bddb4145"/>
    <ds:schemaRef ds:uri="2041f6b2-a97f-40eb-a1c4-0b83c04e9a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CDDD56-309E-4537-87B3-FED971E72A7C}">
  <ds:schemaRefs>
    <ds:schemaRef ds:uri="0fdbe807-3ced-480a-9991-3d94bddb4145"/>
    <ds:schemaRef ds:uri="2041f6b2-a97f-40eb-a1c4-0b83c04e9a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345C45D-1F7B-4968-AC80-8147889612C8}">
  <ds:schemaRefs>
    <ds:schemaRef ds:uri="http://schemas.microsoft.com/sharepoint/v3/contenttype/forms"/>
  </ds:schemaRefs>
</ds:datastoreItem>
</file>

<file path=docMetadata/LabelInfo.xml><?xml version="1.0" encoding="utf-8"?>
<clbl:labelList xmlns:clbl="http://schemas.microsoft.com/office/2020/mipLabelMetadata">
  <clbl:label id="{f6b771ec-11aa-4056-8592-a52ed510afd8}" enabled="0" method="" siteId="{f6b771ec-11aa-4056-8592-a52ed510afd8}"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6</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5_White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Hansen</dc:creator>
  <cp:revision>2</cp:revision>
  <dcterms:created xsi:type="dcterms:W3CDTF">2021-02-25T20:34:14Z</dcterms:created>
  <dcterms:modified xsi:type="dcterms:W3CDTF">2025-07-10T18:02:34Z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0x0101001FD165503644C84BADC96110F8DB01D2</vt:lpwstr>
  </property>
</Properties>
</file>